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FB4-CE84-47C5-A5BD-5FC95C06002A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505D-4D54-4B54-A46C-514C0F51C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1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FB4-CE84-47C5-A5BD-5FC95C06002A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505D-4D54-4B54-A46C-514C0F51C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494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FB4-CE84-47C5-A5BD-5FC95C06002A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505D-4D54-4B54-A46C-514C0F51C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97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FB4-CE84-47C5-A5BD-5FC95C06002A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505D-4D54-4B54-A46C-514C0F51C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28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FB4-CE84-47C5-A5BD-5FC95C06002A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505D-4D54-4B54-A46C-514C0F51C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82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FB4-CE84-47C5-A5BD-5FC95C06002A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505D-4D54-4B54-A46C-514C0F51C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52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FB4-CE84-47C5-A5BD-5FC95C06002A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505D-4D54-4B54-A46C-514C0F51C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3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FB4-CE84-47C5-A5BD-5FC95C06002A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505D-4D54-4B54-A46C-514C0F51C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9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FB4-CE84-47C5-A5BD-5FC95C06002A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505D-4D54-4B54-A46C-514C0F51C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65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FB4-CE84-47C5-A5BD-5FC95C06002A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505D-4D54-4B54-A46C-514C0F51C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61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FB4-CE84-47C5-A5BD-5FC95C06002A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505D-4D54-4B54-A46C-514C0F51C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33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EAFB4-CE84-47C5-A5BD-5FC95C06002A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F505D-4D54-4B54-A46C-514C0F51C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15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5812" y="-335168"/>
            <a:ext cx="9851129" cy="7235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451872"/>
              </p:ext>
            </p:extLst>
          </p:nvPr>
        </p:nvGraphicFramePr>
        <p:xfrm>
          <a:off x="2483768" y="0"/>
          <a:ext cx="2070404" cy="179769"/>
        </p:xfrm>
        <a:graphic>
          <a:graphicData uri="http://schemas.openxmlformats.org/drawingml/2006/table">
            <a:tbl>
              <a:tblPr firstRow="1" firstCol="1" bandRow="1"/>
              <a:tblGrid>
                <a:gridCol w="2070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  <a:tabLst>
                          <a:tab pos="375920" algn="l"/>
                        </a:tabLs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47439"/>
              </p:ext>
            </p:extLst>
          </p:nvPr>
        </p:nvGraphicFramePr>
        <p:xfrm>
          <a:off x="35496" y="1"/>
          <a:ext cx="4104456" cy="3683938"/>
        </p:xfrm>
        <a:graphic>
          <a:graphicData uri="http://schemas.openxmlformats.org/drawingml/2006/table">
            <a:tbl>
              <a:tblPr firstRow="1" firstCol="1" bandRow="1"/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9082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Literacy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Monkey Puzzle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Peace at last.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  Five Senses – Non Fiction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writing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Labellling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Sequencing stories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Story maps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 Initial sounds.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  <a:tabLst>
                          <a:tab pos="375920" algn="l"/>
                        </a:tabLst>
                      </a:pPr>
                      <a:endParaRPr lang="en-GB" sz="1100" u="none" dirty="0">
                        <a:effectLst/>
                        <a:latin typeface="Bauhaus 93" panose="04030905020B02020C02" pitchFamily="8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782"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  <a:tabLst>
                          <a:tab pos="375920" algn="l"/>
                        </a:tabLst>
                      </a:pPr>
                      <a:endParaRPr lang="en-GB" sz="1100" u="none" dirty="0">
                        <a:effectLst/>
                        <a:latin typeface="Bauhaus 93" panose="04030905020B02020C02" pitchFamily="8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8169896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195991"/>
              </p:ext>
            </p:extLst>
          </p:nvPr>
        </p:nvGraphicFramePr>
        <p:xfrm>
          <a:off x="4572001" y="0"/>
          <a:ext cx="2250076" cy="1890903"/>
        </p:xfrm>
        <a:graphic>
          <a:graphicData uri="http://schemas.openxmlformats.org/drawingml/2006/table">
            <a:tbl>
              <a:tblPr firstRow="1" firstCol="1" bandRow="1"/>
              <a:tblGrid>
                <a:gridCol w="2250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05610"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  <a:tabLst>
                          <a:tab pos="375920" algn="l"/>
                        </a:tabLst>
                      </a:pPr>
                      <a:r>
                        <a:rPr lang="en-GB" sz="900" u="sng" kern="1200" dirty="0">
                          <a:solidFill>
                            <a:schemeClr val="tx1"/>
                          </a:solidFill>
                          <a:effectLst/>
                          <a:latin typeface="Bauhaus 93"/>
                          <a:ea typeface="KaiTi"/>
                          <a:cs typeface="MV Boli"/>
                        </a:rPr>
                        <a:t>Expressive Arts and Design</a:t>
                      </a:r>
                    </a:p>
                    <a:p>
                      <a:pPr marL="171450" indent="-171450" algn="l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75920" algn="l"/>
                        </a:tabLst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parrots</a:t>
                      </a:r>
                    </a:p>
                    <a:p>
                      <a:pPr marL="171450" indent="-171450" algn="l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75920" algn="l"/>
                        </a:tabLst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monkeys</a:t>
                      </a:r>
                    </a:p>
                    <a:p>
                      <a:pPr marL="171450" indent="-171450" algn="l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75920" algn="l"/>
                        </a:tabLst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Masks</a:t>
                      </a:r>
                    </a:p>
                    <a:p>
                      <a:pPr marL="171450" indent="-171450" algn="l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75920" algn="l"/>
                        </a:tabLst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Junk modelling houses</a:t>
                      </a:r>
                    </a:p>
                    <a:p>
                      <a:pPr marL="171450" indent="-171450" algn="l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75920" algn="l"/>
                        </a:tabLst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dough creatures.</a:t>
                      </a:r>
                    </a:p>
                    <a:p>
                      <a:pPr marL="171450" indent="-171450" algn="l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75920" algn="l"/>
                        </a:tabLst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Printing</a:t>
                      </a:r>
                    </a:p>
                    <a:p>
                      <a:pPr marL="171450" indent="-171450" algn="l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75920" algn="l"/>
                        </a:tabLst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Charanga Music</a:t>
                      </a:r>
                    </a:p>
                    <a:p>
                      <a:pPr marL="0" indent="0" algn="l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375920" algn="l"/>
                        </a:tabLst>
                      </a:pPr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75920" algn="l"/>
                        </a:tabLst>
                      </a:pPr>
                      <a:endParaRPr lang="en-GB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020180"/>
              </p:ext>
            </p:extLst>
          </p:nvPr>
        </p:nvGraphicFramePr>
        <p:xfrm>
          <a:off x="7249532" y="-36078"/>
          <a:ext cx="1975784" cy="1865376"/>
        </p:xfrm>
        <a:graphic>
          <a:graphicData uri="http://schemas.openxmlformats.org/drawingml/2006/table">
            <a:tbl>
              <a:tblPr firstRow="1" firstCol="1" bandRow="1"/>
              <a:tblGrid>
                <a:gridCol w="1975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9298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1" u="sng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Outdoor Learning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0" u="none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Weekly session in Forest Area.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0" u="none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Outdoor crafts </a:t>
                      </a:r>
                      <a:r>
                        <a:rPr lang="en-GB" sz="1200" b="0" u="none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eg</a:t>
                      </a:r>
                      <a:r>
                        <a:rPr lang="en-GB" sz="1200" b="0" u="none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: stick skeletons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0" u="none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Making houses form natural materials.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200" b="0" u="none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007930"/>
              </p:ext>
            </p:extLst>
          </p:nvPr>
        </p:nvGraphicFramePr>
        <p:xfrm>
          <a:off x="0" y="2276872"/>
          <a:ext cx="1979712" cy="1814195"/>
        </p:xfrm>
        <a:graphic>
          <a:graphicData uri="http://schemas.openxmlformats.org/drawingml/2006/table">
            <a:tbl>
              <a:tblPr firstRow="1" firstCol="1" bandRow="1"/>
              <a:tblGrid>
                <a:gridCol w="1979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14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u="sng" dirty="0">
                        <a:effectLst/>
                        <a:latin typeface="Bauhaus 93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  <a:latin typeface="Bauhaus 93"/>
                          <a:ea typeface="Calibri"/>
                          <a:cs typeface="Times New Roman"/>
                        </a:rPr>
                        <a:t>Number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Bauhaus 93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Bauhaus 93"/>
                          <a:ea typeface="Calibri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560451"/>
              </p:ext>
            </p:extLst>
          </p:nvPr>
        </p:nvGraphicFramePr>
        <p:xfrm>
          <a:off x="4801260" y="1700808"/>
          <a:ext cx="2074996" cy="1685862"/>
        </p:xfrm>
        <a:graphic>
          <a:graphicData uri="http://schemas.openxmlformats.org/drawingml/2006/table">
            <a:tbl>
              <a:tblPr firstRow="1" firstCol="1" bandRow="1"/>
              <a:tblGrid>
                <a:gridCol w="2074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5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  <a:latin typeface="Bauhaus 93"/>
                          <a:ea typeface="Calibri"/>
                          <a:cs typeface="Times New Roman"/>
                        </a:rPr>
                        <a:t>PSED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family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care for others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Friendships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Feelings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 secrets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Respect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u="sng" dirty="0">
                        <a:effectLst/>
                        <a:latin typeface="Bauhaus 93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245498"/>
              </p:ext>
            </p:extLst>
          </p:nvPr>
        </p:nvGraphicFramePr>
        <p:xfrm>
          <a:off x="6944995" y="1698603"/>
          <a:ext cx="2339752" cy="1584176"/>
        </p:xfrm>
        <a:graphic>
          <a:graphicData uri="http://schemas.openxmlformats.org/drawingml/2006/table">
            <a:tbl>
              <a:tblPr firstRow="1" firstCol="1" bandRow="1"/>
              <a:tblGrid>
                <a:gridCol w="2339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727260"/>
              </p:ext>
            </p:extLst>
          </p:nvPr>
        </p:nvGraphicFramePr>
        <p:xfrm>
          <a:off x="6909877" y="2132856"/>
          <a:ext cx="2376265" cy="1036653"/>
        </p:xfrm>
        <a:graphic>
          <a:graphicData uri="http://schemas.openxmlformats.org/drawingml/2006/table">
            <a:tbl>
              <a:tblPr firstRow="1" firstCol="1" bandRow="1"/>
              <a:tblGrid>
                <a:gridCol w="2376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6653">
                <a:tc>
                  <a:txBody>
                    <a:bodyPr/>
                    <a:lstStyle/>
                    <a:p>
                      <a:pPr algn="ctr"/>
                      <a:r>
                        <a:rPr lang="en-GB" sz="800" u="sng" dirty="0">
                          <a:effectLst/>
                          <a:latin typeface="Bauhaus 93"/>
                          <a:ea typeface="Calibri"/>
                          <a:cs typeface="Times New Roman"/>
                        </a:rPr>
                        <a:t>Modern Foreign Languages</a:t>
                      </a:r>
                      <a:endParaRPr lang="en-GB" sz="12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2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2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2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 A</a:t>
                      </a:r>
                    </a:p>
                    <a:p>
                      <a:pPr 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707300"/>
              </p:ext>
            </p:extLst>
          </p:nvPr>
        </p:nvGraphicFramePr>
        <p:xfrm>
          <a:off x="-540568" y="4869161"/>
          <a:ext cx="2172952" cy="1742694"/>
        </p:xfrm>
        <a:graphic>
          <a:graphicData uri="http://schemas.openxmlformats.org/drawingml/2006/table">
            <a:tbl>
              <a:tblPr firstRow="1" firstCol="1" bandRow="1"/>
              <a:tblGrid>
                <a:gridCol w="2172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u="sng" dirty="0">
                        <a:effectLst/>
                        <a:latin typeface="Bauhaus 93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  <a:latin typeface="Bauhaus 93"/>
                          <a:ea typeface="Calibri"/>
                          <a:cs typeface="Times New Roman"/>
                        </a:rPr>
                        <a:t>Understanding the World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.Growing up and how we change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Body parts.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Healthy eating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Where we live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The local area. 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Life in the jungle.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545178"/>
              </p:ext>
            </p:extLst>
          </p:nvPr>
        </p:nvGraphicFramePr>
        <p:xfrm>
          <a:off x="2287101" y="4627626"/>
          <a:ext cx="2319020" cy="1734312"/>
        </p:xfrm>
        <a:graphic>
          <a:graphicData uri="http://schemas.openxmlformats.org/drawingml/2006/table">
            <a:tbl>
              <a:tblPr firstRow="1" firstCol="1" bandRow="1"/>
              <a:tblGrid>
                <a:gridCol w="2319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4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  <a:latin typeface="Bauhaus 93"/>
                          <a:ea typeface="Calibri"/>
                          <a:cs typeface="Times New Roman"/>
                        </a:rPr>
                        <a:t>Fine Motor (Physical)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Dough disco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Pencil control sheets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Sand writing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 making cards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Lolly stick shape cards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Playdough moulding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Threading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Modelling.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417042"/>
              </p:ext>
            </p:extLst>
          </p:nvPr>
        </p:nvGraphicFramePr>
        <p:xfrm>
          <a:off x="4572000" y="5544660"/>
          <a:ext cx="2250076" cy="1279592"/>
        </p:xfrm>
        <a:graphic>
          <a:graphicData uri="http://schemas.openxmlformats.org/drawingml/2006/table">
            <a:tbl>
              <a:tblPr firstRow="1" firstCol="1" bandRow="1"/>
              <a:tblGrid>
                <a:gridCol w="2250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9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  <a:latin typeface="Bauhaus 93"/>
                          <a:ea typeface="Calibri"/>
                          <a:cs typeface="Times New Roman"/>
                        </a:rPr>
                        <a:t>P.E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343836"/>
              </p:ext>
            </p:extLst>
          </p:nvPr>
        </p:nvGraphicFramePr>
        <p:xfrm>
          <a:off x="6865819" y="5229120"/>
          <a:ext cx="2339752" cy="1437618"/>
        </p:xfrm>
        <a:graphic>
          <a:graphicData uri="http://schemas.openxmlformats.org/drawingml/2006/table">
            <a:tbl>
              <a:tblPr firstRow="1" firstCol="1" bandRow="1"/>
              <a:tblGrid>
                <a:gridCol w="2339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761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British Values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Seal: </a:t>
                      </a:r>
                      <a:r>
                        <a:rPr lang="en-GB" sz="1200" b="0" u="non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(Change) –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9FC5FB74-1EF9-4255-B294-6B33738A7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391662"/>
              </p:ext>
            </p:extLst>
          </p:nvPr>
        </p:nvGraphicFramePr>
        <p:xfrm>
          <a:off x="2248931" y="2323543"/>
          <a:ext cx="1979712" cy="1814195"/>
        </p:xfrm>
        <a:graphic>
          <a:graphicData uri="http://schemas.openxmlformats.org/drawingml/2006/table">
            <a:tbl>
              <a:tblPr firstRow="1" firstCol="1" bandRow="1"/>
              <a:tblGrid>
                <a:gridCol w="1979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14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u="sng" dirty="0">
                        <a:effectLst/>
                        <a:latin typeface="Bauhaus 93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  <a:latin typeface="Bauhaus 93"/>
                          <a:ea typeface="Calibri"/>
                          <a:cs typeface="Times New Roman"/>
                        </a:rPr>
                        <a:t>Shape and Space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Bauhaus 93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200" b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Bauhaus 93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Bauhaus 93"/>
                          <a:ea typeface="Calibri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98C457F-85A6-47B7-B716-420E9FE81AB8}"/>
              </a:ext>
            </a:extLst>
          </p:cNvPr>
          <p:cNvSpPr/>
          <p:nvPr/>
        </p:nvSpPr>
        <p:spPr>
          <a:xfrm>
            <a:off x="4562793" y="3503882"/>
            <a:ext cx="2097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800" u="sng" dirty="0">
              <a:latin typeface="Bauhaus 93"/>
              <a:ea typeface="Calibri"/>
              <a:cs typeface="Times New Roman"/>
            </a:endParaRPr>
          </a:p>
          <a:p>
            <a:r>
              <a:rPr lang="en-GB" sz="1000" dirty="0"/>
              <a:t>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DC5C4E-62D7-423B-B2C0-C7EB9B193523}"/>
              </a:ext>
            </a:extLst>
          </p:cNvPr>
          <p:cNvSpPr txBox="1"/>
          <p:nvPr/>
        </p:nvSpPr>
        <p:spPr>
          <a:xfrm rot="10800000" flipV="1">
            <a:off x="4355976" y="4192805"/>
            <a:ext cx="2509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C000"/>
                </a:solidFill>
                <a:highlight>
                  <a:srgbClr val="000080"/>
                </a:highlight>
                <a:latin typeface="Arial Black" panose="020B0A04020102020204" pitchFamily="34" charset="0"/>
              </a:rPr>
              <a:t>Bluebells.</a:t>
            </a:r>
          </a:p>
          <a:p>
            <a:pPr algn="ctr"/>
            <a:r>
              <a:rPr lang="en-GB" sz="1600" dirty="0">
                <a:solidFill>
                  <a:srgbClr val="FFC000"/>
                </a:solidFill>
                <a:highlight>
                  <a:srgbClr val="000080"/>
                </a:highlight>
                <a:latin typeface="Arial Black" panose="020B0A04020102020204" pitchFamily="34" charset="0"/>
              </a:rPr>
              <a:t>Autumn –Ourselves, Senses &amp; Food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C4C282-0F8B-4B61-9639-5A3909389A7C}"/>
              </a:ext>
            </a:extLst>
          </p:cNvPr>
          <p:cNvSpPr txBox="1"/>
          <p:nvPr/>
        </p:nvSpPr>
        <p:spPr>
          <a:xfrm>
            <a:off x="7249532" y="4293096"/>
            <a:ext cx="16851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I.C.T</a:t>
            </a:r>
          </a:p>
          <a:p>
            <a:pPr algn="ctr"/>
            <a:r>
              <a:rPr lang="en-GB" sz="1000" dirty="0" err="1"/>
              <a:t>Loggin</a:t>
            </a:r>
            <a:r>
              <a:rPr lang="en-GB" sz="1000" dirty="0"/>
              <a:t> g on.</a:t>
            </a:r>
          </a:p>
          <a:p>
            <a:pPr algn="ctr"/>
            <a:r>
              <a:rPr lang="en-GB" sz="1000" dirty="0"/>
              <a:t>Mouse control</a:t>
            </a:r>
          </a:p>
          <a:p>
            <a:pPr algn="ctr"/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851283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175</Words>
  <Application>Microsoft Office PowerPoint</Application>
  <PresentationFormat>On-screen Show (4:3)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Bauhaus 93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</dc:creator>
  <cp:lastModifiedBy>joanne coughlan</cp:lastModifiedBy>
  <cp:revision>55</cp:revision>
  <cp:lastPrinted>2019-05-01T13:05:24Z</cp:lastPrinted>
  <dcterms:created xsi:type="dcterms:W3CDTF">2019-04-27T14:04:18Z</dcterms:created>
  <dcterms:modified xsi:type="dcterms:W3CDTF">2020-08-20T08:17:34Z</dcterms:modified>
</cp:coreProperties>
</file>