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96" r:id="rId2"/>
    <p:sldId id="284" r:id="rId3"/>
    <p:sldId id="285" r:id="rId4"/>
    <p:sldId id="288" r:id="rId5"/>
    <p:sldId id="293" r:id="rId6"/>
    <p:sldId id="286" r:id="rId7"/>
    <p:sldId id="295" r:id="rId8"/>
    <p:sldId id="294" r:id="rId9"/>
    <p:sldId id="290" r:id="rId10"/>
    <p:sldId id="287" r:id="rId11"/>
    <p:sldId id="299" r:id="rId12"/>
    <p:sldId id="289" r:id="rId13"/>
    <p:sldId id="283" r:id="rId14"/>
    <p:sldId id="298" r:id="rId15"/>
    <p:sldId id="291" r:id="rId16"/>
    <p:sldId id="292" r:id="rId17"/>
    <p:sldId id="297" r:id="rId18"/>
    <p:sldId id="302" r:id="rId19"/>
    <p:sldId id="303" r:id="rId20"/>
    <p:sldId id="301" r:id="rId21"/>
    <p:sldId id="304" r:id="rId22"/>
    <p:sldId id="306" r:id="rId23"/>
    <p:sldId id="309" r:id="rId24"/>
    <p:sldId id="307" r:id="rId25"/>
    <p:sldId id="308" r:id="rId26"/>
    <p:sldId id="282" r:id="rId27"/>
    <p:sldId id="300" r:id="rId2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400"/>
    <a:srgbClr val="92D1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94648"/>
  </p:normalViewPr>
  <p:slideViewPr>
    <p:cSldViewPr>
      <p:cViewPr varScale="1">
        <p:scale>
          <a:sx n="69" d="100"/>
          <a:sy n="69" d="100"/>
        </p:scale>
        <p:origin x="119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1547DCE-99E2-4FF6-A185-9FDF9575A855}" type="datetimeFigureOut">
              <a:rPr lang="en-GB" smtClean="0"/>
              <a:t>02/04/2020</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F496E3AC-EA7D-42A2-9D2B-D12C616EA97F}" type="slidenum">
              <a:rPr lang="en-GB" smtClean="0"/>
              <a:t>‹#›</a:t>
            </a:fld>
            <a:endParaRPr lang="en-GB"/>
          </a:p>
        </p:txBody>
      </p:sp>
    </p:spTree>
    <p:extLst>
      <p:ext uri="{BB962C8B-B14F-4D97-AF65-F5344CB8AC3E}">
        <p14:creationId xmlns:p14="http://schemas.microsoft.com/office/powerpoint/2010/main" val="42121377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3CD9C82-C1DA-4D6C-8D38-24210013D95F}" type="datetimeFigureOut">
              <a:rPr lang="en-GB" smtClean="0"/>
              <a:t>02/04/2020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520FF6A-E45D-4ECB-BF3C-E0873E0DFA0A}" type="slidenum">
              <a:rPr lang="en-GB" smtClean="0"/>
              <a:t>‹#›</a:t>
            </a:fld>
            <a:endParaRPr lang="en-GB"/>
          </a:p>
        </p:txBody>
      </p:sp>
    </p:spTree>
    <p:extLst>
      <p:ext uri="{BB962C8B-B14F-4D97-AF65-F5344CB8AC3E}">
        <p14:creationId xmlns:p14="http://schemas.microsoft.com/office/powerpoint/2010/main" val="4246501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20FF6A-E45D-4ECB-BF3C-E0873E0DFA0A}" type="slidenum">
              <a:rPr lang="en-GB" smtClean="0"/>
              <a:t>2</a:t>
            </a:fld>
            <a:endParaRPr lang="en-GB"/>
          </a:p>
        </p:txBody>
      </p:sp>
    </p:spTree>
    <p:extLst>
      <p:ext uri="{BB962C8B-B14F-4D97-AF65-F5344CB8AC3E}">
        <p14:creationId xmlns:p14="http://schemas.microsoft.com/office/powerpoint/2010/main" val="1366557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20FF6A-E45D-4ECB-BF3C-E0873E0DFA0A}" type="slidenum">
              <a:rPr lang="en-GB" smtClean="0"/>
              <a:t>5</a:t>
            </a:fld>
            <a:endParaRPr lang="en-GB"/>
          </a:p>
        </p:txBody>
      </p:sp>
    </p:spTree>
    <p:extLst>
      <p:ext uri="{BB962C8B-B14F-4D97-AF65-F5344CB8AC3E}">
        <p14:creationId xmlns:p14="http://schemas.microsoft.com/office/powerpoint/2010/main" val="702329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20FF6A-E45D-4ECB-BF3C-E0873E0DFA0A}" type="slidenum">
              <a:rPr lang="en-GB" smtClean="0"/>
              <a:t>7</a:t>
            </a:fld>
            <a:endParaRPr lang="en-GB"/>
          </a:p>
        </p:txBody>
      </p:sp>
    </p:spTree>
    <p:extLst>
      <p:ext uri="{BB962C8B-B14F-4D97-AF65-F5344CB8AC3E}">
        <p14:creationId xmlns:p14="http://schemas.microsoft.com/office/powerpoint/2010/main" val="1818951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20FF6A-E45D-4ECB-BF3C-E0873E0DFA0A}" type="slidenum">
              <a:rPr lang="en-GB" smtClean="0"/>
              <a:t>14</a:t>
            </a:fld>
            <a:endParaRPr lang="en-GB"/>
          </a:p>
        </p:txBody>
      </p:sp>
    </p:spTree>
    <p:extLst>
      <p:ext uri="{BB962C8B-B14F-4D97-AF65-F5344CB8AC3E}">
        <p14:creationId xmlns:p14="http://schemas.microsoft.com/office/powerpoint/2010/main" val="633164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20FF6A-E45D-4ECB-BF3C-E0873E0DFA0A}" type="slidenum">
              <a:rPr lang="en-GB" smtClean="0"/>
              <a:t>23</a:t>
            </a:fld>
            <a:endParaRPr lang="en-GB"/>
          </a:p>
        </p:txBody>
      </p:sp>
    </p:spTree>
    <p:extLst>
      <p:ext uri="{BB962C8B-B14F-4D97-AF65-F5344CB8AC3E}">
        <p14:creationId xmlns:p14="http://schemas.microsoft.com/office/powerpoint/2010/main" val="2860940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E367D9A-3456-4D85-8E07-A4F91C11F7CF}"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BD65B6-F5DC-4F7D-8A9B-F4B39CC98F95}" type="slidenum">
              <a:rPr lang="en-GB" smtClean="0"/>
              <a:t>‹#›</a:t>
            </a:fld>
            <a:endParaRPr lang="en-GB"/>
          </a:p>
        </p:txBody>
      </p:sp>
    </p:spTree>
    <p:extLst>
      <p:ext uri="{BB962C8B-B14F-4D97-AF65-F5344CB8AC3E}">
        <p14:creationId xmlns:p14="http://schemas.microsoft.com/office/powerpoint/2010/main" val="2081962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367D9A-3456-4D85-8E07-A4F91C11F7CF}"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BD65B6-F5DC-4F7D-8A9B-F4B39CC98F95}" type="slidenum">
              <a:rPr lang="en-GB" smtClean="0"/>
              <a:t>‹#›</a:t>
            </a:fld>
            <a:endParaRPr lang="en-GB"/>
          </a:p>
        </p:txBody>
      </p:sp>
    </p:spTree>
    <p:extLst>
      <p:ext uri="{BB962C8B-B14F-4D97-AF65-F5344CB8AC3E}">
        <p14:creationId xmlns:p14="http://schemas.microsoft.com/office/powerpoint/2010/main" val="2801899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367D9A-3456-4D85-8E07-A4F91C11F7CF}"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BD65B6-F5DC-4F7D-8A9B-F4B39CC98F95}" type="slidenum">
              <a:rPr lang="en-GB" smtClean="0"/>
              <a:t>‹#›</a:t>
            </a:fld>
            <a:endParaRPr lang="en-GB"/>
          </a:p>
        </p:txBody>
      </p:sp>
    </p:spTree>
    <p:extLst>
      <p:ext uri="{BB962C8B-B14F-4D97-AF65-F5344CB8AC3E}">
        <p14:creationId xmlns:p14="http://schemas.microsoft.com/office/powerpoint/2010/main" val="2426963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367D9A-3456-4D85-8E07-A4F91C11F7CF}"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BD65B6-F5DC-4F7D-8A9B-F4B39CC98F95}" type="slidenum">
              <a:rPr lang="en-GB" smtClean="0"/>
              <a:t>‹#›</a:t>
            </a:fld>
            <a:endParaRPr lang="en-GB"/>
          </a:p>
        </p:txBody>
      </p:sp>
    </p:spTree>
    <p:extLst>
      <p:ext uri="{BB962C8B-B14F-4D97-AF65-F5344CB8AC3E}">
        <p14:creationId xmlns:p14="http://schemas.microsoft.com/office/powerpoint/2010/main" val="2336124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367D9A-3456-4D85-8E07-A4F91C11F7CF}"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BD65B6-F5DC-4F7D-8A9B-F4B39CC98F95}" type="slidenum">
              <a:rPr lang="en-GB" smtClean="0"/>
              <a:t>‹#›</a:t>
            </a:fld>
            <a:endParaRPr lang="en-GB"/>
          </a:p>
        </p:txBody>
      </p:sp>
    </p:spTree>
    <p:extLst>
      <p:ext uri="{BB962C8B-B14F-4D97-AF65-F5344CB8AC3E}">
        <p14:creationId xmlns:p14="http://schemas.microsoft.com/office/powerpoint/2010/main" val="3631539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E367D9A-3456-4D85-8E07-A4F91C11F7CF}" type="datetimeFigureOut">
              <a:rPr lang="en-GB" smtClean="0"/>
              <a:t>02/04/2020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BD65B6-F5DC-4F7D-8A9B-F4B39CC98F95}" type="slidenum">
              <a:rPr lang="en-GB" smtClean="0"/>
              <a:t>‹#›</a:t>
            </a:fld>
            <a:endParaRPr lang="en-GB"/>
          </a:p>
        </p:txBody>
      </p:sp>
    </p:spTree>
    <p:extLst>
      <p:ext uri="{BB962C8B-B14F-4D97-AF65-F5344CB8AC3E}">
        <p14:creationId xmlns:p14="http://schemas.microsoft.com/office/powerpoint/2010/main" val="1355985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E367D9A-3456-4D85-8E07-A4F91C11F7CF}" type="datetimeFigureOut">
              <a:rPr lang="en-GB" smtClean="0"/>
              <a:t>02/04/2020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ABD65B6-F5DC-4F7D-8A9B-F4B39CC98F95}" type="slidenum">
              <a:rPr lang="en-GB" smtClean="0"/>
              <a:t>‹#›</a:t>
            </a:fld>
            <a:endParaRPr lang="en-GB"/>
          </a:p>
        </p:txBody>
      </p:sp>
    </p:spTree>
    <p:extLst>
      <p:ext uri="{BB962C8B-B14F-4D97-AF65-F5344CB8AC3E}">
        <p14:creationId xmlns:p14="http://schemas.microsoft.com/office/powerpoint/2010/main" val="924714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E367D9A-3456-4D85-8E07-A4F91C11F7CF}" type="datetimeFigureOut">
              <a:rPr lang="en-GB" smtClean="0"/>
              <a:t>02/04/2020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ABD65B6-F5DC-4F7D-8A9B-F4B39CC98F95}" type="slidenum">
              <a:rPr lang="en-GB" smtClean="0"/>
              <a:t>‹#›</a:t>
            </a:fld>
            <a:endParaRPr lang="en-GB"/>
          </a:p>
        </p:txBody>
      </p:sp>
    </p:spTree>
    <p:extLst>
      <p:ext uri="{BB962C8B-B14F-4D97-AF65-F5344CB8AC3E}">
        <p14:creationId xmlns:p14="http://schemas.microsoft.com/office/powerpoint/2010/main" val="2779182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67D9A-3456-4D85-8E07-A4F91C11F7CF}" type="datetimeFigureOut">
              <a:rPr lang="en-GB" smtClean="0"/>
              <a:t>02/04/2020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ABD65B6-F5DC-4F7D-8A9B-F4B39CC98F95}" type="slidenum">
              <a:rPr lang="en-GB" smtClean="0"/>
              <a:t>‹#›</a:t>
            </a:fld>
            <a:endParaRPr lang="en-GB"/>
          </a:p>
        </p:txBody>
      </p:sp>
    </p:spTree>
    <p:extLst>
      <p:ext uri="{BB962C8B-B14F-4D97-AF65-F5344CB8AC3E}">
        <p14:creationId xmlns:p14="http://schemas.microsoft.com/office/powerpoint/2010/main" val="888636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367D9A-3456-4D85-8E07-A4F91C11F7CF}" type="datetimeFigureOut">
              <a:rPr lang="en-GB" smtClean="0"/>
              <a:t>02/04/2020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BD65B6-F5DC-4F7D-8A9B-F4B39CC98F95}" type="slidenum">
              <a:rPr lang="en-GB" smtClean="0"/>
              <a:t>‹#›</a:t>
            </a:fld>
            <a:endParaRPr lang="en-GB"/>
          </a:p>
        </p:txBody>
      </p:sp>
    </p:spTree>
    <p:extLst>
      <p:ext uri="{BB962C8B-B14F-4D97-AF65-F5344CB8AC3E}">
        <p14:creationId xmlns:p14="http://schemas.microsoft.com/office/powerpoint/2010/main" val="1754045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367D9A-3456-4D85-8E07-A4F91C11F7CF}" type="datetimeFigureOut">
              <a:rPr lang="en-GB" smtClean="0"/>
              <a:t>02/04/2020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BD65B6-F5DC-4F7D-8A9B-F4B39CC98F95}" type="slidenum">
              <a:rPr lang="en-GB" smtClean="0"/>
              <a:t>‹#›</a:t>
            </a:fld>
            <a:endParaRPr lang="en-GB"/>
          </a:p>
        </p:txBody>
      </p:sp>
    </p:spTree>
    <p:extLst>
      <p:ext uri="{BB962C8B-B14F-4D97-AF65-F5344CB8AC3E}">
        <p14:creationId xmlns:p14="http://schemas.microsoft.com/office/powerpoint/2010/main" val="1397695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367D9A-3456-4D85-8E07-A4F91C11F7CF}" type="datetimeFigureOut">
              <a:rPr lang="en-GB" smtClean="0"/>
              <a:t>02/04/2020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D65B6-F5DC-4F7D-8A9B-F4B39CC98F95}" type="slidenum">
              <a:rPr lang="en-GB" smtClean="0"/>
              <a:t>‹#›</a:t>
            </a:fld>
            <a:endParaRPr lang="en-GB"/>
          </a:p>
        </p:txBody>
      </p:sp>
    </p:spTree>
    <p:extLst>
      <p:ext uri="{BB962C8B-B14F-4D97-AF65-F5344CB8AC3E}">
        <p14:creationId xmlns:p14="http://schemas.microsoft.com/office/powerpoint/2010/main" val="2315081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2.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hyperlink" Target="https://www.google.co.uk/url?sa=i&amp;rct=j&amp;q=&amp;esrc=s&amp;source=images&amp;cd=&amp;ved=2ahUKEwjDuKaN3-_fAhVQyhoKHfISBwcQjRx6BAgBEAU&amp;url=http://clipart-library.com/tennis-cartoon-images.html&amp;psig=AOvVaw22zwLcATay5xhU_kdnPvD2&amp;ust=1547640160627148" TargetMode="External"/><Relationship Id="rId13" Type="http://schemas.openxmlformats.org/officeDocument/2006/relationships/hyperlink" Target="https://www.360athletics.com/images/detailed/BEAN_BAGS_SET_-_PBBS.jpg" TargetMode="External"/><Relationship Id="rId3" Type="http://schemas.openxmlformats.org/officeDocument/2006/relationships/image" Target="../media/image2.png"/><Relationship Id="rId7" Type="http://schemas.openxmlformats.org/officeDocument/2006/relationships/hyperlink" Target="https://www.google.co.uk/imgres?imgurl=http://worldartsme.com/images/sports-cartoon-tennis-ball-clipart-1.jpg&amp;imgrefurl=http://worldartsme.com/sports-cartoon-tennis-ball-clipart.html&amp;docid=QzmEmVg68dJvSM&amp;tbnid=t_jK_chviUc9LM:&amp;vet=10ahUKEwiBr4KB3-_fAhV0sXEKHYVSAAIQMwg-KAEwAQ..i&amp;w=236&amp;h=300&amp;bih=855&amp;biw=1200&amp;q=tennis%20ball%20cartoon%20image%20free&amp;ved=0ahUKEwiBr4KB3-_fAhV0sXEKHYVSAAIQMwg-KAEwAQ&amp;iact=mrc&amp;uact=8" TargetMode="External"/><Relationship Id="rId12"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4.jpg"/><Relationship Id="rId11" Type="http://schemas.openxmlformats.org/officeDocument/2006/relationships/hyperlink" Target="https://www.google.co.uk/url?sa=i&amp;rct=j&amp;q=&amp;esrc=s&amp;source=images&amp;cd=&amp;cad=rja&amp;uact=8&amp;ved=2ahUKEwiZ56H_3-_fAhUJfBoKHd0sD6cQjRx6BAgBEAU&amp;url=https://www.aliexpress.com/item/10-Pcs-hot-sale-19cm-Cones-Marker-Discs-Soccer-Football-Training-Sports-Saucer-Entertainment-Sports-Accessories/32836648592.html&amp;psig=AOvVaw1-IN_DLg02NRt5S9rJWqoB&amp;ust=1547640419211863" TargetMode="External"/><Relationship Id="rId5" Type="http://schemas.openxmlformats.org/officeDocument/2006/relationships/image" Target="../media/image4.png"/><Relationship Id="rId10"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17.jpeg"/><Relationship Id="rId1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10999" b="-1"/>
          <a:stretch/>
        </p:blipFill>
        <p:spPr>
          <a:xfrm>
            <a:off x="20" y="10"/>
            <a:ext cx="9143980" cy="6857990"/>
          </a:xfrm>
          <a:prstGeom prst="rect">
            <a:avLst/>
          </a:prstGeom>
          <a:ln>
            <a:solidFill>
              <a:schemeClr val="bg1"/>
            </a:solidFill>
          </a:ln>
        </p:spPr>
      </p:pic>
      <p:sp>
        <p:nvSpPr>
          <p:cNvPr id="10" name="Rectangle 9"/>
          <p:cNvSpPr/>
          <p:nvPr/>
        </p:nvSpPr>
        <p:spPr>
          <a:xfrm>
            <a:off x="755576" y="692696"/>
            <a:ext cx="7632848" cy="5544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FF0000"/>
                </a:solidFill>
                <a:cs typeface="Arial" panose="020B0604020202020204" pitchFamily="34" charset="0"/>
              </a:rPr>
              <a:t>			</a:t>
            </a:r>
            <a:r>
              <a:rPr lang="en-GB">
                <a:solidFill>
                  <a:srgbClr val="FF0000"/>
                </a:solidFill>
                <a:cs typeface="Arial" panose="020B0604020202020204" pitchFamily="34" charset="0"/>
              </a:rPr>
              <a:t>	</a:t>
            </a:r>
            <a:endParaRPr lang="en-GB" b="1" u="sng" dirty="0">
              <a:solidFill>
                <a:srgbClr val="FF0000"/>
              </a:solidFill>
              <a:cs typeface="Arial" panose="020B0604020202020204" pitchFamily="34" charset="0"/>
            </a:endParaRPr>
          </a:p>
        </p:txBody>
      </p:sp>
      <p:pic>
        <p:nvPicPr>
          <p:cNvPr id="11" name="Picture 10" descr="http://premierleague-guidelines.s3-eu-west-1.amazonaws.com/app/uploads/2016/04/PL_Logo_primaryStars_RGB_Horizontal_HR-1500x555.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5373216"/>
            <a:ext cx="2592288" cy="925817"/>
          </a:xfrm>
          <a:prstGeom prst="rect">
            <a:avLst/>
          </a:prstGeom>
          <a:noFill/>
          <a:ln>
            <a:noFill/>
          </a:ln>
        </p:spPr>
      </p:pic>
      <p:pic>
        <p:nvPicPr>
          <p:cNvPr id="1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8375" y="692697"/>
            <a:ext cx="1100049" cy="1239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048" y="832888"/>
            <a:ext cx="865632" cy="1011936"/>
          </a:xfrm>
          <a:prstGeom prst="rect">
            <a:avLst/>
          </a:prstGeom>
        </p:spPr>
      </p:pic>
      <p:sp>
        <p:nvSpPr>
          <p:cNvPr id="16" name="Title 3"/>
          <p:cNvSpPr txBox="1">
            <a:spLocks/>
          </p:cNvSpPr>
          <p:nvPr/>
        </p:nvSpPr>
        <p:spPr>
          <a:xfrm>
            <a:off x="1462392" y="1155258"/>
            <a:ext cx="6219215" cy="5859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600" b="1" dirty="0" smtClean="0">
                <a:solidFill>
                  <a:srgbClr val="FF0000"/>
                </a:solidFill>
              </a:rPr>
              <a:t>POTTERMUS</a:t>
            </a:r>
            <a:r>
              <a:rPr lang="en-GB" sz="2600" dirty="0" smtClean="0">
                <a:solidFill>
                  <a:srgbClr val="FF0000"/>
                </a:solidFill>
              </a:rPr>
              <a:t> </a:t>
            </a:r>
            <a:r>
              <a:rPr lang="en-GB" sz="2600" b="1" dirty="0" smtClean="0">
                <a:solidFill>
                  <a:srgbClr val="FF0000"/>
                </a:solidFill>
              </a:rPr>
              <a:t>ACTIVE HOMEWORK TASK</a:t>
            </a:r>
            <a:r>
              <a:rPr lang="en-GB" sz="2600" dirty="0" smtClean="0">
                <a:solidFill>
                  <a:srgbClr val="FF0000"/>
                </a:solidFill>
              </a:rPr>
              <a:t/>
            </a:r>
            <a:br>
              <a:rPr lang="en-GB" sz="2600" dirty="0" smtClean="0">
                <a:solidFill>
                  <a:srgbClr val="FF0000"/>
                </a:solidFill>
              </a:rPr>
            </a:br>
            <a:r>
              <a:rPr lang="en-GB" sz="2600" dirty="0" smtClean="0">
                <a:solidFill>
                  <a:srgbClr val="FF0000"/>
                </a:solidFill>
              </a:rPr>
              <a:t>‘Agility’</a:t>
            </a:r>
            <a:endParaRPr lang="en-GB" sz="2600" dirty="0">
              <a:solidFill>
                <a:srgbClr val="FF0000"/>
              </a:solidFill>
            </a:endParaRPr>
          </a:p>
        </p:txBody>
      </p:sp>
      <p:sp>
        <p:nvSpPr>
          <p:cNvPr id="17" name="TextBox 16"/>
          <p:cNvSpPr txBox="1"/>
          <p:nvPr/>
        </p:nvSpPr>
        <p:spPr>
          <a:xfrm>
            <a:off x="1043618" y="1923620"/>
            <a:ext cx="7056784" cy="1200329"/>
          </a:xfrm>
          <a:prstGeom prst="rect">
            <a:avLst/>
          </a:prstGeom>
          <a:noFill/>
          <a:ln>
            <a:solidFill>
              <a:srgbClr val="FF0000"/>
            </a:solidFill>
          </a:ln>
        </p:spPr>
        <p:txBody>
          <a:bodyPr wrap="square" rtlCol="0">
            <a:spAutoFit/>
          </a:bodyPr>
          <a:lstStyle/>
          <a:p>
            <a:pPr algn="ctr"/>
            <a:r>
              <a:rPr lang="en-GB" sz="1600" dirty="0" smtClean="0">
                <a:solidFill>
                  <a:srgbClr val="FF0000"/>
                </a:solidFill>
              </a:rPr>
              <a:t>SLALOM CHALLENGE:</a:t>
            </a:r>
          </a:p>
          <a:p>
            <a:pPr marL="285750" indent="-285750">
              <a:buFont typeface="Arial" panose="020B0604020202020204" pitchFamily="34" charset="0"/>
              <a:buChar char="•"/>
            </a:pPr>
            <a:r>
              <a:rPr lang="en-GB" sz="1400" dirty="0" smtClean="0"/>
              <a:t>How many times can you run around the slalom course in 30 seconds?</a:t>
            </a:r>
          </a:p>
          <a:p>
            <a:pPr marL="285750" indent="-285750">
              <a:buFont typeface="Arial" panose="020B0604020202020204" pitchFamily="34" charset="0"/>
              <a:buChar char="•"/>
            </a:pPr>
            <a:r>
              <a:rPr lang="en-GB" sz="1400" dirty="0" smtClean="0"/>
              <a:t>Extra challenges: increase time, space the cones out further, change the action e.g. hopping, skipping, galloping, jumping, play against your friends and family, practice to improve your personal best.</a:t>
            </a:r>
          </a:p>
        </p:txBody>
      </p:sp>
      <p:sp>
        <p:nvSpPr>
          <p:cNvPr id="18" name="TextBox 17"/>
          <p:cNvSpPr txBox="1"/>
          <p:nvPr/>
        </p:nvSpPr>
        <p:spPr>
          <a:xfrm>
            <a:off x="4726030" y="3429000"/>
            <a:ext cx="3374363" cy="1908215"/>
          </a:xfrm>
          <a:prstGeom prst="rect">
            <a:avLst/>
          </a:prstGeom>
          <a:noFill/>
          <a:ln>
            <a:solidFill>
              <a:srgbClr val="FF0000"/>
            </a:solidFill>
          </a:ln>
        </p:spPr>
        <p:txBody>
          <a:bodyPr wrap="square" rtlCol="0">
            <a:spAutoFit/>
          </a:bodyPr>
          <a:lstStyle/>
          <a:p>
            <a:r>
              <a:rPr lang="en-GB" sz="1600" dirty="0" smtClean="0">
                <a:solidFill>
                  <a:srgbClr val="FF0000"/>
                </a:solidFill>
              </a:rPr>
              <a:t>Equipment:</a:t>
            </a:r>
            <a:r>
              <a:rPr lang="en-GB" sz="1600" dirty="0"/>
              <a:t> </a:t>
            </a:r>
            <a:r>
              <a:rPr lang="en-GB" sz="1600" dirty="0" smtClean="0"/>
              <a:t>4 cones, timer</a:t>
            </a:r>
          </a:p>
          <a:p>
            <a:endParaRPr lang="en-GB" dirty="0" smtClean="0"/>
          </a:p>
          <a:p>
            <a:endParaRPr lang="en-GB" dirty="0"/>
          </a:p>
          <a:p>
            <a:endParaRPr lang="en-GB" dirty="0" smtClean="0"/>
          </a:p>
          <a:p>
            <a:endParaRPr lang="en-GB" dirty="0"/>
          </a:p>
          <a:p>
            <a:endParaRPr lang="en-GB" dirty="0" smtClean="0"/>
          </a:p>
          <a:p>
            <a:pPr algn="ctr"/>
            <a:endParaRPr lang="en-GB" sz="1200" dirty="0" smtClean="0"/>
          </a:p>
        </p:txBody>
      </p:sp>
      <p:pic>
        <p:nvPicPr>
          <p:cNvPr id="19"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825" t="23059" r="14825" b="24985"/>
          <a:stretch/>
        </p:blipFill>
        <p:spPr bwMode="auto">
          <a:xfrm>
            <a:off x="1043608" y="3429000"/>
            <a:ext cx="3394390" cy="1941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5265022" y="4400492"/>
            <a:ext cx="288032" cy="270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5879316" y="4400492"/>
            <a:ext cx="288032" cy="2700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9" name="Oval 28"/>
          <p:cNvSpPr/>
          <p:nvPr/>
        </p:nvSpPr>
        <p:spPr>
          <a:xfrm>
            <a:off x="6527509" y="4400492"/>
            <a:ext cx="288032" cy="27002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7144359" y="4400492"/>
            <a:ext cx="288032" cy="2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 name="Straight Connector 31"/>
          <p:cNvCxnSpPr/>
          <p:nvPr/>
        </p:nvCxnSpPr>
        <p:spPr>
          <a:xfrm flipV="1">
            <a:off x="5004048" y="4221088"/>
            <a:ext cx="404990" cy="314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409038" y="4221088"/>
            <a:ext cx="614294"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674081" y="4221088"/>
            <a:ext cx="614294"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6023332" y="4221088"/>
            <a:ext cx="648193"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7288375" y="4535506"/>
            <a:ext cx="393232" cy="40566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1089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10999" b="-1"/>
          <a:stretch/>
        </p:blipFill>
        <p:spPr>
          <a:xfrm>
            <a:off x="20" y="10"/>
            <a:ext cx="9143980" cy="6857990"/>
          </a:xfrm>
          <a:prstGeom prst="rect">
            <a:avLst/>
          </a:prstGeom>
          <a:ln>
            <a:solidFill>
              <a:schemeClr val="bg1"/>
            </a:solidFill>
          </a:ln>
        </p:spPr>
      </p:pic>
      <p:sp>
        <p:nvSpPr>
          <p:cNvPr id="3" name="Rectangle 2"/>
          <p:cNvSpPr/>
          <p:nvPr/>
        </p:nvSpPr>
        <p:spPr>
          <a:xfrm>
            <a:off x="755576" y="692696"/>
            <a:ext cx="7632848" cy="5544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FF0000"/>
                </a:solidFill>
                <a:cs typeface="Arial" panose="020B0604020202020204" pitchFamily="34" charset="0"/>
              </a:rPr>
              <a:t>				</a:t>
            </a:r>
            <a:endParaRPr lang="en-GB" b="1" u="sng" dirty="0">
              <a:solidFill>
                <a:srgbClr val="FF0000"/>
              </a:solidFill>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048" y="832888"/>
            <a:ext cx="865632" cy="1011936"/>
          </a:xfrm>
          <a:prstGeom prst="rect">
            <a:avLst/>
          </a:prstGeom>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8375" y="692697"/>
            <a:ext cx="1100049" cy="1239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825" t="23059" r="14825" b="24985"/>
          <a:stretch/>
        </p:blipFill>
        <p:spPr bwMode="auto">
          <a:xfrm>
            <a:off x="1043608" y="3429000"/>
            <a:ext cx="3394390" cy="1941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http://premierleague-guidelines.s3-eu-west-1.amazonaws.com/app/uploads/2016/04/PL_Logo_primaryStars_RGB_Horizontal_HR-1500x555.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5856" y="5373216"/>
            <a:ext cx="2592288" cy="925817"/>
          </a:xfrm>
          <a:prstGeom prst="rect">
            <a:avLst/>
          </a:prstGeom>
          <a:noFill/>
          <a:ln>
            <a:noFill/>
          </a:ln>
        </p:spPr>
      </p:pic>
      <p:sp>
        <p:nvSpPr>
          <p:cNvPr id="8" name="Title 3"/>
          <p:cNvSpPr txBox="1">
            <a:spLocks/>
          </p:cNvSpPr>
          <p:nvPr/>
        </p:nvSpPr>
        <p:spPr>
          <a:xfrm>
            <a:off x="1462392" y="1155258"/>
            <a:ext cx="6219215" cy="5859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600" b="1" dirty="0" smtClean="0">
                <a:solidFill>
                  <a:srgbClr val="FF0000"/>
                </a:solidFill>
              </a:rPr>
              <a:t>POTTERMUS</a:t>
            </a:r>
            <a:r>
              <a:rPr lang="en-GB" sz="2600" dirty="0" smtClean="0">
                <a:solidFill>
                  <a:srgbClr val="FF0000"/>
                </a:solidFill>
              </a:rPr>
              <a:t> </a:t>
            </a:r>
            <a:r>
              <a:rPr lang="en-GB" sz="2600" b="1" dirty="0" smtClean="0">
                <a:solidFill>
                  <a:srgbClr val="FF0000"/>
                </a:solidFill>
              </a:rPr>
              <a:t>ACTIVE HOMEWORK TASK</a:t>
            </a:r>
            <a:r>
              <a:rPr lang="en-GB" sz="2600" dirty="0" smtClean="0">
                <a:solidFill>
                  <a:srgbClr val="FF0000"/>
                </a:solidFill>
              </a:rPr>
              <a:t/>
            </a:r>
            <a:br>
              <a:rPr lang="en-GB" sz="2600" dirty="0" smtClean="0">
                <a:solidFill>
                  <a:srgbClr val="FF0000"/>
                </a:solidFill>
              </a:rPr>
            </a:br>
            <a:r>
              <a:rPr lang="en-GB" sz="2600" dirty="0" smtClean="0">
                <a:solidFill>
                  <a:srgbClr val="FF0000"/>
                </a:solidFill>
              </a:rPr>
              <a:t>‘Throwing’</a:t>
            </a:r>
            <a:endParaRPr lang="en-GB" sz="2600" dirty="0">
              <a:solidFill>
                <a:srgbClr val="FF0000"/>
              </a:solidFill>
            </a:endParaRPr>
          </a:p>
        </p:txBody>
      </p:sp>
      <p:sp>
        <p:nvSpPr>
          <p:cNvPr id="9" name="TextBox 8"/>
          <p:cNvSpPr txBox="1"/>
          <p:nvPr/>
        </p:nvSpPr>
        <p:spPr>
          <a:xfrm>
            <a:off x="1043618" y="1923620"/>
            <a:ext cx="7056784" cy="1200329"/>
          </a:xfrm>
          <a:prstGeom prst="rect">
            <a:avLst/>
          </a:prstGeom>
          <a:noFill/>
          <a:ln>
            <a:solidFill>
              <a:srgbClr val="FF0000"/>
            </a:solidFill>
          </a:ln>
        </p:spPr>
        <p:txBody>
          <a:bodyPr wrap="square" rtlCol="0">
            <a:spAutoFit/>
          </a:bodyPr>
          <a:lstStyle/>
          <a:p>
            <a:pPr algn="ctr"/>
            <a:r>
              <a:rPr lang="en-GB" sz="1600" dirty="0" smtClean="0">
                <a:solidFill>
                  <a:srgbClr val="FF0000"/>
                </a:solidFill>
              </a:rPr>
              <a:t>OVERARM CHALLENGE:</a:t>
            </a:r>
          </a:p>
          <a:p>
            <a:pPr marL="285750" indent="-285750">
              <a:buFont typeface="Arial" panose="020B0604020202020204" pitchFamily="34" charset="0"/>
              <a:buChar char="•"/>
            </a:pPr>
            <a:r>
              <a:rPr lang="en-GB" sz="1400" dirty="0" smtClean="0"/>
              <a:t>Throw a small ball one handed onto the floor, using an overarm action and catch it in a upturned cone.  Repeat several times and then catch using two hands and then one hand.</a:t>
            </a:r>
          </a:p>
          <a:p>
            <a:pPr marL="285750" indent="-285750">
              <a:buFont typeface="Arial" panose="020B0604020202020204" pitchFamily="34" charset="0"/>
              <a:buChar char="•"/>
            </a:pPr>
            <a:r>
              <a:rPr lang="en-GB" sz="1400" dirty="0" smtClean="0"/>
              <a:t>Extra challenges: throw overarm to a partner, throw against a wall, play catch your friends and family, practice to improve your personal best.</a:t>
            </a:r>
            <a:endParaRPr lang="en-GB" sz="700" dirty="0" smtClean="0"/>
          </a:p>
        </p:txBody>
      </p:sp>
      <p:sp>
        <p:nvSpPr>
          <p:cNvPr id="10" name="TextBox 9"/>
          <p:cNvSpPr txBox="1"/>
          <p:nvPr/>
        </p:nvSpPr>
        <p:spPr>
          <a:xfrm>
            <a:off x="4726030" y="3429000"/>
            <a:ext cx="3374363" cy="1815882"/>
          </a:xfrm>
          <a:prstGeom prst="rect">
            <a:avLst/>
          </a:prstGeom>
          <a:noFill/>
          <a:ln>
            <a:solidFill>
              <a:srgbClr val="FF0000"/>
            </a:solidFill>
          </a:ln>
        </p:spPr>
        <p:txBody>
          <a:bodyPr wrap="square" rtlCol="0">
            <a:spAutoFit/>
          </a:bodyPr>
          <a:lstStyle/>
          <a:p>
            <a:r>
              <a:rPr lang="en-GB" sz="1600" dirty="0" smtClean="0">
                <a:solidFill>
                  <a:srgbClr val="FF0000"/>
                </a:solidFill>
              </a:rPr>
              <a:t>Equipment:</a:t>
            </a:r>
            <a:r>
              <a:rPr lang="en-GB" sz="1600" dirty="0"/>
              <a:t> </a:t>
            </a:r>
            <a:r>
              <a:rPr lang="en-GB" sz="1600" dirty="0" smtClean="0"/>
              <a:t>ball, cone</a:t>
            </a:r>
          </a:p>
          <a:p>
            <a:endParaRPr lang="en-GB" dirty="0" smtClean="0"/>
          </a:p>
          <a:p>
            <a:endParaRPr lang="en-GB" dirty="0"/>
          </a:p>
          <a:p>
            <a:endParaRPr lang="en-GB" dirty="0" smtClean="0"/>
          </a:p>
          <a:p>
            <a:endParaRPr lang="en-GB" sz="1100" dirty="0" smtClean="0"/>
          </a:p>
          <a:p>
            <a:endParaRPr lang="en-GB" dirty="0" smtClean="0"/>
          </a:p>
          <a:p>
            <a:pPr algn="ctr"/>
            <a:endParaRPr lang="en-GB" sz="1200" dirty="0" smtClean="0"/>
          </a:p>
        </p:txBody>
      </p:sp>
      <p:pic>
        <p:nvPicPr>
          <p:cNvPr id="1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02061" y="4208822"/>
            <a:ext cx="31115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968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10999" b="-1"/>
          <a:stretch/>
        </p:blipFill>
        <p:spPr>
          <a:xfrm>
            <a:off x="20" y="10"/>
            <a:ext cx="9143980" cy="6857990"/>
          </a:xfrm>
          <a:prstGeom prst="rect">
            <a:avLst/>
          </a:prstGeom>
          <a:ln>
            <a:solidFill>
              <a:schemeClr val="bg1"/>
            </a:solidFill>
          </a:ln>
        </p:spPr>
      </p:pic>
      <p:sp>
        <p:nvSpPr>
          <p:cNvPr id="3" name="Rectangle 2"/>
          <p:cNvSpPr/>
          <p:nvPr/>
        </p:nvSpPr>
        <p:spPr>
          <a:xfrm>
            <a:off x="755576" y="692696"/>
            <a:ext cx="7632848" cy="5544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FF0000"/>
                </a:solidFill>
                <a:cs typeface="Arial" panose="020B0604020202020204" pitchFamily="34" charset="0"/>
              </a:rPr>
              <a:t>				</a:t>
            </a:r>
            <a:endParaRPr lang="en-GB" b="1" u="sng" dirty="0">
              <a:solidFill>
                <a:srgbClr val="FF0000"/>
              </a:solidFill>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048" y="832888"/>
            <a:ext cx="865632" cy="1011936"/>
          </a:xfrm>
          <a:prstGeom prst="rect">
            <a:avLst/>
          </a:prstGeom>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8375" y="692697"/>
            <a:ext cx="1100049" cy="1239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825" t="23059" r="14825" b="24985"/>
          <a:stretch/>
        </p:blipFill>
        <p:spPr bwMode="auto">
          <a:xfrm>
            <a:off x="1043608" y="3429000"/>
            <a:ext cx="3394390" cy="1941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http://premierleague-guidelines.s3-eu-west-1.amazonaws.com/app/uploads/2016/04/PL_Logo_primaryStars_RGB_Horizontal_HR-1500x555.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5856" y="5373216"/>
            <a:ext cx="2592288" cy="925817"/>
          </a:xfrm>
          <a:prstGeom prst="rect">
            <a:avLst/>
          </a:prstGeom>
          <a:noFill/>
          <a:ln>
            <a:noFill/>
          </a:ln>
        </p:spPr>
      </p:pic>
      <p:sp>
        <p:nvSpPr>
          <p:cNvPr id="8" name="Title 3"/>
          <p:cNvSpPr txBox="1">
            <a:spLocks/>
          </p:cNvSpPr>
          <p:nvPr/>
        </p:nvSpPr>
        <p:spPr>
          <a:xfrm>
            <a:off x="1462392" y="1155258"/>
            <a:ext cx="6219215" cy="5859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600" b="1" dirty="0" smtClean="0">
                <a:solidFill>
                  <a:srgbClr val="FF0000"/>
                </a:solidFill>
              </a:rPr>
              <a:t>POTTERMUS</a:t>
            </a:r>
            <a:r>
              <a:rPr lang="en-GB" sz="2600" dirty="0" smtClean="0">
                <a:solidFill>
                  <a:srgbClr val="FF0000"/>
                </a:solidFill>
              </a:rPr>
              <a:t> </a:t>
            </a:r>
            <a:r>
              <a:rPr lang="en-GB" sz="2600" b="1" dirty="0" smtClean="0">
                <a:solidFill>
                  <a:srgbClr val="FF0000"/>
                </a:solidFill>
              </a:rPr>
              <a:t>ACTIVE HOMEWORK TASK</a:t>
            </a:r>
            <a:r>
              <a:rPr lang="en-GB" sz="2600" dirty="0" smtClean="0">
                <a:solidFill>
                  <a:srgbClr val="FF0000"/>
                </a:solidFill>
              </a:rPr>
              <a:t/>
            </a:r>
            <a:br>
              <a:rPr lang="en-GB" sz="2600" dirty="0" smtClean="0">
                <a:solidFill>
                  <a:srgbClr val="FF0000"/>
                </a:solidFill>
              </a:rPr>
            </a:br>
            <a:r>
              <a:rPr lang="en-GB" sz="2600" dirty="0" smtClean="0">
                <a:solidFill>
                  <a:srgbClr val="FF0000"/>
                </a:solidFill>
              </a:rPr>
              <a:t>‘Balance’</a:t>
            </a:r>
            <a:endParaRPr lang="en-GB" sz="2600" dirty="0">
              <a:solidFill>
                <a:srgbClr val="FF0000"/>
              </a:solidFill>
            </a:endParaRPr>
          </a:p>
        </p:txBody>
      </p:sp>
      <p:sp>
        <p:nvSpPr>
          <p:cNvPr id="9" name="TextBox 8"/>
          <p:cNvSpPr txBox="1"/>
          <p:nvPr/>
        </p:nvSpPr>
        <p:spPr>
          <a:xfrm>
            <a:off x="1043618" y="1923620"/>
            <a:ext cx="7056784" cy="1200329"/>
          </a:xfrm>
          <a:prstGeom prst="rect">
            <a:avLst/>
          </a:prstGeom>
          <a:noFill/>
          <a:ln>
            <a:solidFill>
              <a:srgbClr val="FF0000"/>
            </a:solidFill>
          </a:ln>
        </p:spPr>
        <p:txBody>
          <a:bodyPr wrap="square" rtlCol="0">
            <a:spAutoFit/>
          </a:bodyPr>
          <a:lstStyle/>
          <a:p>
            <a:pPr algn="ctr"/>
            <a:r>
              <a:rPr lang="en-GB" sz="1600" dirty="0" smtClean="0">
                <a:solidFill>
                  <a:srgbClr val="FF0000"/>
                </a:solidFill>
              </a:rPr>
              <a:t>BEAN BAG BALANCE CHALLENGE:</a:t>
            </a:r>
          </a:p>
          <a:p>
            <a:pPr marL="285750" indent="-285750">
              <a:buFont typeface="Arial" panose="020B0604020202020204" pitchFamily="34" charset="0"/>
              <a:buChar char="•"/>
            </a:pPr>
            <a:r>
              <a:rPr lang="en-GB" sz="1400" dirty="0" smtClean="0"/>
              <a:t>Place a bean bag on your head and </a:t>
            </a:r>
            <a:r>
              <a:rPr lang="en-GB" sz="1400" dirty="0"/>
              <a:t>m</a:t>
            </a:r>
            <a:r>
              <a:rPr lang="en-GB" sz="1400" dirty="0" smtClean="0"/>
              <a:t>ove in and out of the cones keeping the bean bag on your head. If the bean bag falls off, you must go back to the start.   Record your finish time.</a:t>
            </a:r>
          </a:p>
          <a:p>
            <a:pPr marL="285750" indent="-285750">
              <a:buFont typeface="Arial" panose="020B0604020202020204" pitchFamily="34" charset="0"/>
              <a:buChar char="•"/>
            </a:pPr>
            <a:r>
              <a:rPr lang="en-GB" sz="1400" dirty="0" smtClean="0"/>
              <a:t>Extra challenges: increase time, decrease</a:t>
            </a:r>
            <a:r>
              <a:rPr lang="en-GB" sz="1400" dirty="0"/>
              <a:t> </a:t>
            </a:r>
            <a:r>
              <a:rPr lang="en-GB" sz="1400" dirty="0" smtClean="0"/>
              <a:t>space between of cones, play against your friends and family, practice to improve your personal best.</a:t>
            </a:r>
            <a:endParaRPr lang="en-GB" sz="700" dirty="0" smtClean="0"/>
          </a:p>
        </p:txBody>
      </p:sp>
      <p:sp>
        <p:nvSpPr>
          <p:cNvPr id="10" name="TextBox 9"/>
          <p:cNvSpPr txBox="1"/>
          <p:nvPr/>
        </p:nvSpPr>
        <p:spPr>
          <a:xfrm>
            <a:off x="4726030" y="3429000"/>
            <a:ext cx="3374363" cy="1815882"/>
          </a:xfrm>
          <a:prstGeom prst="rect">
            <a:avLst/>
          </a:prstGeom>
          <a:noFill/>
          <a:ln>
            <a:solidFill>
              <a:srgbClr val="FF0000"/>
            </a:solidFill>
          </a:ln>
        </p:spPr>
        <p:txBody>
          <a:bodyPr wrap="square" rtlCol="0">
            <a:spAutoFit/>
          </a:bodyPr>
          <a:lstStyle/>
          <a:p>
            <a:r>
              <a:rPr lang="en-GB" sz="1600" dirty="0" smtClean="0">
                <a:solidFill>
                  <a:srgbClr val="FF0000"/>
                </a:solidFill>
              </a:rPr>
              <a:t>Equipment:</a:t>
            </a:r>
            <a:r>
              <a:rPr lang="en-GB" sz="1600" dirty="0"/>
              <a:t> </a:t>
            </a:r>
            <a:r>
              <a:rPr lang="en-GB" sz="1600" dirty="0" smtClean="0"/>
              <a:t>4 cones, beanbag, timer</a:t>
            </a:r>
          </a:p>
          <a:p>
            <a:endParaRPr lang="en-GB" dirty="0" smtClean="0"/>
          </a:p>
          <a:p>
            <a:endParaRPr lang="en-GB" dirty="0"/>
          </a:p>
          <a:p>
            <a:endParaRPr lang="en-GB" dirty="0" smtClean="0"/>
          </a:p>
          <a:p>
            <a:r>
              <a:rPr lang="en-GB" sz="1100" dirty="0" smtClean="0"/>
              <a:t>start</a:t>
            </a:r>
          </a:p>
          <a:p>
            <a:endParaRPr lang="en-GB" dirty="0" smtClean="0"/>
          </a:p>
          <a:p>
            <a:pPr algn="ctr"/>
            <a:endParaRPr lang="en-GB" sz="1200" dirty="0" smtClean="0"/>
          </a:p>
        </p:txBody>
      </p:sp>
      <p:grpSp>
        <p:nvGrpSpPr>
          <p:cNvPr id="11" name="Group 10"/>
          <p:cNvGrpSpPr/>
          <p:nvPr/>
        </p:nvGrpSpPr>
        <p:grpSpPr>
          <a:xfrm>
            <a:off x="4848711" y="4397545"/>
            <a:ext cx="2113565" cy="148353"/>
            <a:chOff x="4848711" y="4397545"/>
            <a:chExt cx="2113565" cy="148353"/>
          </a:xfrm>
        </p:grpSpPr>
        <p:pic>
          <p:nvPicPr>
            <p:cNvPr id="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52623" y="4399848"/>
              <a:ext cx="155575"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64122" y="4399848"/>
              <a:ext cx="155575"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91219" y="4399848"/>
              <a:ext cx="158750"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04248" y="4397545"/>
              <a:ext cx="158028" cy="148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48711" y="4399848"/>
              <a:ext cx="155575" cy="146050"/>
            </a:xfrm>
            <a:prstGeom prst="rect">
              <a:avLst/>
            </a:prstGeom>
            <a:solidFill>
              <a:schemeClr val="bg1"/>
            </a:solidFill>
            <a:ln>
              <a:noFill/>
            </a:ln>
            <a:effectLst/>
          </p:spPr>
        </p:pic>
      </p:grpSp>
    </p:spTree>
    <p:extLst>
      <p:ext uri="{BB962C8B-B14F-4D97-AF65-F5344CB8AC3E}">
        <p14:creationId xmlns:p14="http://schemas.microsoft.com/office/powerpoint/2010/main" val="2004664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10999" b="-1"/>
          <a:stretch/>
        </p:blipFill>
        <p:spPr>
          <a:xfrm>
            <a:off x="20" y="10"/>
            <a:ext cx="9143980" cy="6857990"/>
          </a:xfrm>
          <a:prstGeom prst="rect">
            <a:avLst/>
          </a:prstGeom>
          <a:ln>
            <a:solidFill>
              <a:schemeClr val="bg1"/>
            </a:solidFill>
          </a:ln>
        </p:spPr>
      </p:pic>
      <p:sp>
        <p:nvSpPr>
          <p:cNvPr id="3" name="Rectangle 2"/>
          <p:cNvSpPr/>
          <p:nvPr/>
        </p:nvSpPr>
        <p:spPr>
          <a:xfrm>
            <a:off x="755576" y="692696"/>
            <a:ext cx="7632848" cy="5544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FF0000"/>
                </a:solidFill>
                <a:cs typeface="Arial" panose="020B0604020202020204" pitchFamily="34" charset="0"/>
              </a:rPr>
              <a:t>				</a:t>
            </a:r>
            <a:endParaRPr lang="en-GB" b="1" u="sng" dirty="0">
              <a:solidFill>
                <a:srgbClr val="FF0000"/>
              </a:solidFill>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048" y="832888"/>
            <a:ext cx="865632" cy="1011936"/>
          </a:xfrm>
          <a:prstGeom prst="rect">
            <a:avLst/>
          </a:prstGeom>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8375" y="692697"/>
            <a:ext cx="1100049" cy="1239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3"/>
          <p:cNvSpPr txBox="1">
            <a:spLocks/>
          </p:cNvSpPr>
          <p:nvPr/>
        </p:nvSpPr>
        <p:spPr>
          <a:xfrm>
            <a:off x="1462392" y="1155258"/>
            <a:ext cx="6219215" cy="5859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600" b="1" dirty="0" smtClean="0">
                <a:solidFill>
                  <a:srgbClr val="FF0000"/>
                </a:solidFill>
              </a:rPr>
              <a:t>POTTERMUS</a:t>
            </a:r>
            <a:r>
              <a:rPr lang="en-GB" sz="2600" dirty="0" smtClean="0">
                <a:solidFill>
                  <a:srgbClr val="FF0000"/>
                </a:solidFill>
              </a:rPr>
              <a:t> </a:t>
            </a:r>
            <a:r>
              <a:rPr lang="en-GB" sz="2600" b="1" dirty="0" smtClean="0">
                <a:solidFill>
                  <a:srgbClr val="FF0000"/>
                </a:solidFill>
              </a:rPr>
              <a:t>ACTIVE HOMEWORK TASK</a:t>
            </a:r>
            <a:r>
              <a:rPr lang="en-GB" sz="2600" dirty="0" smtClean="0">
                <a:solidFill>
                  <a:srgbClr val="FF0000"/>
                </a:solidFill>
              </a:rPr>
              <a:t/>
            </a:r>
            <a:br>
              <a:rPr lang="en-GB" sz="2600" dirty="0" smtClean="0">
                <a:solidFill>
                  <a:srgbClr val="FF0000"/>
                </a:solidFill>
              </a:rPr>
            </a:br>
            <a:r>
              <a:rPr lang="en-GB" sz="2600" dirty="0" smtClean="0">
                <a:solidFill>
                  <a:srgbClr val="FF0000"/>
                </a:solidFill>
              </a:rPr>
              <a:t>‘Co-ordination’</a:t>
            </a:r>
            <a:endParaRPr lang="en-GB" sz="2600" dirty="0">
              <a:solidFill>
                <a:srgbClr val="FF0000"/>
              </a:solidFill>
            </a:endParaRPr>
          </a:p>
        </p:txBody>
      </p:sp>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825" t="23059" r="14825" b="24985"/>
          <a:stretch/>
        </p:blipFill>
        <p:spPr bwMode="auto">
          <a:xfrm>
            <a:off x="1043608" y="3429000"/>
            <a:ext cx="3394390" cy="1941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http://premierleague-guidelines.s3-eu-west-1.amazonaws.com/app/uploads/2016/04/PL_Logo_primaryStars_RGB_Horizontal_HR-1500x555.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5856" y="5373216"/>
            <a:ext cx="2592288" cy="925817"/>
          </a:xfrm>
          <a:prstGeom prst="rect">
            <a:avLst/>
          </a:prstGeom>
          <a:noFill/>
          <a:ln>
            <a:noFill/>
          </a:ln>
        </p:spPr>
      </p:pic>
      <p:sp>
        <p:nvSpPr>
          <p:cNvPr id="9" name="TextBox 8"/>
          <p:cNvSpPr txBox="1"/>
          <p:nvPr/>
        </p:nvSpPr>
        <p:spPr>
          <a:xfrm>
            <a:off x="1031969" y="1923620"/>
            <a:ext cx="7056784" cy="1200329"/>
          </a:xfrm>
          <a:prstGeom prst="rect">
            <a:avLst/>
          </a:prstGeom>
          <a:noFill/>
          <a:ln>
            <a:solidFill>
              <a:srgbClr val="FF0000"/>
            </a:solidFill>
          </a:ln>
        </p:spPr>
        <p:txBody>
          <a:bodyPr wrap="square" rtlCol="0">
            <a:spAutoFit/>
          </a:bodyPr>
          <a:lstStyle/>
          <a:p>
            <a:pPr algn="ctr"/>
            <a:r>
              <a:rPr lang="en-GB" sz="1600" dirty="0" smtClean="0">
                <a:solidFill>
                  <a:srgbClr val="FF0000"/>
                </a:solidFill>
              </a:rPr>
              <a:t>FIGURE OF 8 CHALLENGE:</a:t>
            </a:r>
          </a:p>
          <a:p>
            <a:pPr marL="285750" indent="-285750">
              <a:buFont typeface="Arial" panose="020B0604020202020204" pitchFamily="34" charset="0"/>
              <a:buChar char="•"/>
            </a:pPr>
            <a:r>
              <a:rPr lang="en-GB" sz="1400" dirty="0" smtClean="0"/>
              <a:t>Holding a ball in your hands, how many times can you create the figure of 8 motion around and in between your legs in 30 seconds? If the ball is dropped you must start again. </a:t>
            </a:r>
          </a:p>
          <a:p>
            <a:pPr marL="285750" indent="-285750">
              <a:buFont typeface="Arial" panose="020B0604020202020204" pitchFamily="34" charset="0"/>
              <a:buChar char="•"/>
            </a:pPr>
            <a:r>
              <a:rPr lang="en-GB" sz="1400" dirty="0" smtClean="0"/>
              <a:t>Extra challenges: increase time, move the ball around your waist, head and knees, play against your friends and family, practice to improve your personal best.</a:t>
            </a:r>
            <a:endParaRPr lang="en-GB" sz="700" dirty="0" smtClean="0"/>
          </a:p>
        </p:txBody>
      </p:sp>
      <p:sp>
        <p:nvSpPr>
          <p:cNvPr id="10" name="TextBox 9"/>
          <p:cNvSpPr txBox="1"/>
          <p:nvPr/>
        </p:nvSpPr>
        <p:spPr>
          <a:xfrm>
            <a:off x="4726030" y="3429000"/>
            <a:ext cx="3374363" cy="1815882"/>
          </a:xfrm>
          <a:prstGeom prst="rect">
            <a:avLst/>
          </a:prstGeom>
          <a:noFill/>
          <a:ln>
            <a:solidFill>
              <a:srgbClr val="FF0000"/>
            </a:solidFill>
          </a:ln>
        </p:spPr>
        <p:txBody>
          <a:bodyPr wrap="square" rtlCol="0">
            <a:spAutoFit/>
          </a:bodyPr>
          <a:lstStyle/>
          <a:p>
            <a:r>
              <a:rPr lang="en-GB" sz="1600" dirty="0" smtClean="0">
                <a:solidFill>
                  <a:srgbClr val="FF0000"/>
                </a:solidFill>
              </a:rPr>
              <a:t>Equipment:</a:t>
            </a:r>
            <a:r>
              <a:rPr lang="en-GB" sz="1600" dirty="0" smtClean="0"/>
              <a:t> ball, timer</a:t>
            </a:r>
          </a:p>
          <a:p>
            <a:endParaRPr lang="en-GB" dirty="0" smtClean="0"/>
          </a:p>
          <a:p>
            <a:endParaRPr lang="en-GB" dirty="0"/>
          </a:p>
          <a:p>
            <a:endParaRPr lang="en-GB" dirty="0" smtClean="0"/>
          </a:p>
          <a:p>
            <a:endParaRPr lang="en-GB" sz="1100" dirty="0" smtClean="0"/>
          </a:p>
          <a:p>
            <a:pPr algn="ctr"/>
            <a:endParaRPr lang="en-GB" dirty="0" smtClean="0"/>
          </a:p>
          <a:p>
            <a:pPr algn="ctr"/>
            <a:endParaRPr lang="en-GB" sz="1200" dirty="0" smtClean="0"/>
          </a:p>
        </p:txBody>
      </p:sp>
      <p:grpSp>
        <p:nvGrpSpPr>
          <p:cNvPr id="13" name="Group 12"/>
          <p:cNvGrpSpPr/>
          <p:nvPr/>
        </p:nvGrpSpPr>
        <p:grpSpPr>
          <a:xfrm>
            <a:off x="5724128" y="4251958"/>
            <a:ext cx="1152128" cy="325296"/>
            <a:chOff x="5436096" y="4399848"/>
            <a:chExt cx="1152128" cy="325296"/>
          </a:xfrm>
        </p:grpSpPr>
        <p:sp>
          <p:nvSpPr>
            <p:cNvPr id="11" name="Oval 10"/>
            <p:cNvSpPr/>
            <p:nvPr/>
          </p:nvSpPr>
          <p:spPr>
            <a:xfrm>
              <a:off x="5436096" y="4399848"/>
              <a:ext cx="576064" cy="3252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6012160" y="4399848"/>
              <a:ext cx="576064" cy="3252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108001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10999" b="-1"/>
          <a:stretch/>
        </p:blipFill>
        <p:spPr>
          <a:xfrm>
            <a:off x="20" y="10"/>
            <a:ext cx="9143980" cy="6857990"/>
          </a:xfrm>
          <a:prstGeom prst="rect">
            <a:avLst/>
          </a:prstGeom>
          <a:ln>
            <a:solidFill>
              <a:schemeClr val="bg1"/>
            </a:solidFill>
          </a:ln>
        </p:spPr>
      </p:pic>
      <p:sp>
        <p:nvSpPr>
          <p:cNvPr id="3" name="Rectangle 2"/>
          <p:cNvSpPr/>
          <p:nvPr/>
        </p:nvSpPr>
        <p:spPr>
          <a:xfrm>
            <a:off x="755576" y="692696"/>
            <a:ext cx="7632848" cy="5544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FF0000"/>
                </a:solidFill>
                <a:cs typeface="Arial" panose="020B0604020202020204" pitchFamily="34" charset="0"/>
              </a:rPr>
              <a:t>			</a:t>
            </a:r>
            <a:r>
              <a:rPr lang="en-GB">
                <a:solidFill>
                  <a:srgbClr val="FF0000"/>
                </a:solidFill>
                <a:cs typeface="Arial" panose="020B0604020202020204" pitchFamily="34" charset="0"/>
              </a:rPr>
              <a:t>	</a:t>
            </a:r>
            <a:endParaRPr lang="en-GB" b="1" u="sng" dirty="0">
              <a:solidFill>
                <a:srgbClr val="FF0000"/>
              </a:solidFill>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048" y="832888"/>
            <a:ext cx="865632" cy="1011936"/>
          </a:xfrm>
          <a:prstGeom prst="rect">
            <a:avLst/>
          </a:prstGeom>
        </p:spPr>
      </p:pic>
      <p:pic>
        <p:nvPicPr>
          <p:cNvPr id="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8375" y="692697"/>
            <a:ext cx="1100049" cy="1239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825" t="23059" r="14825" b="24985"/>
          <a:stretch/>
        </p:blipFill>
        <p:spPr bwMode="auto">
          <a:xfrm>
            <a:off x="1043608" y="3429000"/>
            <a:ext cx="3394390" cy="1941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http://premierleague-guidelines.s3-eu-west-1.amazonaws.com/app/uploads/2016/04/PL_Logo_primaryStars_RGB_Horizontal_HR-1500x555.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5856" y="5373216"/>
            <a:ext cx="2592288" cy="925817"/>
          </a:xfrm>
          <a:prstGeom prst="rect">
            <a:avLst/>
          </a:prstGeom>
          <a:noFill/>
          <a:ln>
            <a:noFill/>
          </a:ln>
        </p:spPr>
      </p:pic>
      <p:sp>
        <p:nvSpPr>
          <p:cNvPr id="8" name="TextBox 7"/>
          <p:cNvSpPr txBox="1"/>
          <p:nvPr/>
        </p:nvSpPr>
        <p:spPr>
          <a:xfrm>
            <a:off x="1043618" y="1923620"/>
            <a:ext cx="7056784" cy="1200329"/>
          </a:xfrm>
          <a:prstGeom prst="rect">
            <a:avLst/>
          </a:prstGeom>
          <a:noFill/>
          <a:ln>
            <a:solidFill>
              <a:srgbClr val="FF0000"/>
            </a:solidFill>
          </a:ln>
        </p:spPr>
        <p:txBody>
          <a:bodyPr wrap="square" rtlCol="0">
            <a:spAutoFit/>
          </a:bodyPr>
          <a:lstStyle/>
          <a:p>
            <a:pPr algn="ctr"/>
            <a:r>
              <a:rPr lang="en-GB" sz="1600" dirty="0" smtClean="0">
                <a:solidFill>
                  <a:srgbClr val="FF0000"/>
                </a:solidFill>
              </a:rPr>
              <a:t>SQUARE LAP CHALLENGE:</a:t>
            </a:r>
          </a:p>
          <a:p>
            <a:pPr marL="285750" indent="-285750">
              <a:buFont typeface="Arial" panose="020B0604020202020204" pitchFamily="34" charset="0"/>
              <a:buChar char="•"/>
            </a:pPr>
            <a:r>
              <a:rPr lang="en-GB" sz="1400" dirty="0" smtClean="0"/>
              <a:t>How many times can you run around the outside 4 cones and back to the start in 2 minutes.  Pace yourself so you can keep going for the whole 2 minutes.</a:t>
            </a:r>
          </a:p>
          <a:p>
            <a:pPr marL="285750" indent="-285750">
              <a:buFont typeface="Arial" panose="020B0604020202020204" pitchFamily="34" charset="0"/>
              <a:buChar char="•"/>
            </a:pPr>
            <a:r>
              <a:rPr lang="en-GB" sz="1400" dirty="0" smtClean="0"/>
              <a:t>Extra challenges: increase or decrease time, space the cones out further, change the shape of the course, run with your friends and family, practice to improve your personal best.</a:t>
            </a:r>
            <a:endParaRPr lang="en-GB" sz="700" dirty="0" smtClean="0"/>
          </a:p>
        </p:txBody>
      </p:sp>
      <p:sp>
        <p:nvSpPr>
          <p:cNvPr id="9" name="Title 3"/>
          <p:cNvSpPr txBox="1">
            <a:spLocks/>
          </p:cNvSpPr>
          <p:nvPr/>
        </p:nvSpPr>
        <p:spPr>
          <a:xfrm>
            <a:off x="1462392" y="1155258"/>
            <a:ext cx="6219215" cy="5859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600" b="1" dirty="0" smtClean="0">
                <a:solidFill>
                  <a:srgbClr val="FF0000"/>
                </a:solidFill>
              </a:rPr>
              <a:t>POTTERMUS</a:t>
            </a:r>
            <a:r>
              <a:rPr lang="en-GB" sz="2600" dirty="0" smtClean="0">
                <a:solidFill>
                  <a:srgbClr val="FF0000"/>
                </a:solidFill>
              </a:rPr>
              <a:t> </a:t>
            </a:r>
            <a:r>
              <a:rPr lang="en-GB" sz="2600" b="1" dirty="0" smtClean="0">
                <a:solidFill>
                  <a:srgbClr val="FF0000"/>
                </a:solidFill>
              </a:rPr>
              <a:t>ACTIVE HOMEWORK TASK</a:t>
            </a:r>
            <a:r>
              <a:rPr lang="en-GB" sz="2600" dirty="0" smtClean="0">
                <a:solidFill>
                  <a:srgbClr val="FF0000"/>
                </a:solidFill>
              </a:rPr>
              <a:t/>
            </a:r>
            <a:br>
              <a:rPr lang="en-GB" sz="2600" dirty="0" smtClean="0">
                <a:solidFill>
                  <a:srgbClr val="FF0000"/>
                </a:solidFill>
              </a:rPr>
            </a:br>
            <a:r>
              <a:rPr lang="en-GB" sz="2600" dirty="0" smtClean="0">
                <a:solidFill>
                  <a:srgbClr val="FF0000"/>
                </a:solidFill>
              </a:rPr>
              <a:t>‘Running’</a:t>
            </a:r>
            <a:endParaRPr lang="en-GB" sz="2600" dirty="0">
              <a:solidFill>
                <a:srgbClr val="FF0000"/>
              </a:solidFill>
            </a:endParaRPr>
          </a:p>
        </p:txBody>
      </p:sp>
      <p:sp>
        <p:nvSpPr>
          <p:cNvPr id="10" name="TextBox 9"/>
          <p:cNvSpPr txBox="1"/>
          <p:nvPr/>
        </p:nvSpPr>
        <p:spPr>
          <a:xfrm>
            <a:off x="4689551" y="3495613"/>
            <a:ext cx="3374363" cy="1723549"/>
          </a:xfrm>
          <a:prstGeom prst="rect">
            <a:avLst/>
          </a:prstGeom>
          <a:noFill/>
          <a:ln>
            <a:solidFill>
              <a:srgbClr val="FF0000"/>
            </a:solidFill>
          </a:ln>
        </p:spPr>
        <p:txBody>
          <a:bodyPr wrap="square" rtlCol="0">
            <a:spAutoFit/>
          </a:bodyPr>
          <a:lstStyle/>
          <a:p>
            <a:r>
              <a:rPr lang="en-GB" sz="1600" dirty="0" smtClean="0">
                <a:solidFill>
                  <a:srgbClr val="FF0000"/>
                </a:solidFill>
              </a:rPr>
              <a:t>Equipment:</a:t>
            </a:r>
            <a:r>
              <a:rPr lang="en-GB" sz="1600" dirty="0"/>
              <a:t> </a:t>
            </a:r>
            <a:r>
              <a:rPr lang="en-GB" sz="1600" dirty="0" smtClean="0"/>
              <a:t>4 cones, timer</a:t>
            </a:r>
          </a:p>
          <a:p>
            <a:endParaRPr lang="en-GB" dirty="0" smtClean="0"/>
          </a:p>
          <a:p>
            <a:endParaRPr lang="en-GB" sz="1200" dirty="0" smtClean="0"/>
          </a:p>
          <a:p>
            <a:endParaRPr lang="en-GB" sz="1200" dirty="0"/>
          </a:p>
          <a:p>
            <a:r>
              <a:rPr lang="en-GB" sz="1200" dirty="0"/>
              <a:t> </a:t>
            </a:r>
            <a:r>
              <a:rPr lang="en-GB" sz="1200" dirty="0" smtClean="0"/>
              <a:t>       start</a:t>
            </a:r>
            <a:endParaRPr lang="en-GB" sz="1200" dirty="0"/>
          </a:p>
          <a:p>
            <a:r>
              <a:rPr lang="en-GB" dirty="0" smtClean="0"/>
              <a:t>	              </a:t>
            </a:r>
          </a:p>
          <a:p>
            <a:endParaRPr lang="en-GB" dirty="0"/>
          </a:p>
        </p:txBody>
      </p:sp>
      <p:grpSp>
        <p:nvGrpSpPr>
          <p:cNvPr id="29" name="Group 28"/>
          <p:cNvGrpSpPr/>
          <p:nvPr/>
        </p:nvGrpSpPr>
        <p:grpSpPr>
          <a:xfrm>
            <a:off x="5724127" y="3861048"/>
            <a:ext cx="220291" cy="1286221"/>
            <a:chOff x="5724127" y="3861048"/>
            <a:chExt cx="220291" cy="1286221"/>
          </a:xfrm>
        </p:grpSpPr>
        <p:sp>
          <p:nvSpPr>
            <p:cNvPr id="11" name="Oval 10"/>
            <p:cNvSpPr/>
            <p:nvPr/>
          </p:nvSpPr>
          <p:spPr>
            <a:xfrm>
              <a:off x="5724127" y="3861048"/>
              <a:ext cx="184163" cy="175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4128" y="4944602"/>
              <a:ext cx="220290" cy="202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0111" y="3834960"/>
            <a:ext cx="216529" cy="203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80110" y="4944602"/>
            <a:ext cx="216530" cy="203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Arrow Connector 12"/>
          <p:cNvCxnSpPr/>
          <p:nvPr/>
        </p:nvCxnSpPr>
        <p:spPr>
          <a:xfrm>
            <a:off x="6156176" y="3834960"/>
            <a:ext cx="720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524328" y="4157622"/>
            <a:ext cx="0" cy="7014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6193839" y="5147269"/>
            <a:ext cx="699187" cy="2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5508104" y="4170776"/>
            <a:ext cx="0" cy="688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964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10999" b="-1"/>
          <a:stretch/>
        </p:blipFill>
        <p:spPr>
          <a:xfrm>
            <a:off x="20" y="10"/>
            <a:ext cx="9143980" cy="6857990"/>
          </a:xfrm>
          <a:prstGeom prst="rect">
            <a:avLst/>
          </a:prstGeom>
          <a:ln>
            <a:solidFill>
              <a:schemeClr val="bg1"/>
            </a:solidFill>
          </a:ln>
        </p:spPr>
      </p:pic>
      <p:sp>
        <p:nvSpPr>
          <p:cNvPr id="3" name="Rectangle 2"/>
          <p:cNvSpPr/>
          <p:nvPr/>
        </p:nvSpPr>
        <p:spPr>
          <a:xfrm>
            <a:off x="755576" y="692696"/>
            <a:ext cx="7632848" cy="5544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FF0000"/>
                </a:solidFill>
                <a:cs typeface="Arial" panose="020B0604020202020204" pitchFamily="34" charset="0"/>
              </a:rPr>
              <a:t>			</a:t>
            </a:r>
            <a:r>
              <a:rPr lang="en-GB">
                <a:solidFill>
                  <a:srgbClr val="FF0000"/>
                </a:solidFill>
                <a:cs typeface="Arial" panose="020B0604020202020204" pitchFamily="34" charset="0"/>
              </a:rPr>
              <a:t>	</a:t>
            </a:r>
            <a:endParaRPr lang="en-GB" b="1" u="sng" dirty="0">
              <a:solidFill>
                <a:srgbClr val="FF0000"/>
              </a:solidFill>
              <a:cs typeface="Arial" panose="020B060402020202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048" y="832888"/>
            <a:ext cx="865632" cy="1011936"/>
          </a:xfrm>
          <a:prstGeom prst="rect">
            <a:avLst/>
          </a:prstGeom>
        </p:spPr>
      </p:pic>
      <p:pic>
        <p:nvPicPr>
          <p:cNvPr id="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8375" y="692697"/>
            <a:ext cx="1100049" cy="1239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http://premierleague-guidelines.s3-eu-west-1.amazonaws.com/app/uploads/2016/04/PL_Logo_primaryStars_RGB_Horizontal_HR-1500x555.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5856" y="5373216"/>
            <a:ext cx="2592288" cy="925817"/>
          </a:xfrm>
          <a:prstGeom prst="rect">
            <a:avLst/>
          </a:prstGeom>
          <a:noFill/>
          <a:ln>
            <a:noFill/>
          </a:ln>
        </p:spPr>
      </p:pic>
      <p:sp>
        <p:nvSpPr>
          <p:cNvPr id="7" name="Title 3"/>
          <p:cNvSpPr txBox="1">
            <a:spLocks/>
          </p:cNvSpPr>
          <p:nvPr/>
        </p:nvSpPr>
        <p:spPr>
          <a:xfrm>
            <a:off x="1462392" y="1155258"/>
            <a:ext cx="6219215" cy="5859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600" b="1" dirty="0" smtClean="0">
                <a:solidFill>
                  <a:srgbClr val="FF0000"/>
                </a:solidFill>
              </a:rPr>
              <a:t>POTTERMUS</a:t>
            </a:r>
            <a:r>
              <a:rPr lang="en-GB" sz="2600" dirty="0" smtClean="0">
                <a:solidFill>
                  <a:srgbClr val="FF0000"/>
                </a:solidFill>
              </a:rPr>
              <a:t> </a:t>
            </a:r>
            <a:r>
              <a:rPr lang="en-GB" sz="2600" b="1" dirty="0" smtClean="0">
                <a:solidFill>
                  <a:srgbClr val="FF0000"/>
                </a:solidFill>
              </a:rPr>
              <a:t>ACTIVE HOMEWORK TASK</a:t>
            </a:r>
            <a:r>
              <a:rPr lang="en-GB" sz="2600" dirty="0" smtClean="0">
                <a:solidFill>
                  <a:srgbClr val="FF0000"/>
                </a:solidFill>
              </a:rPr>
              <a:t/>
            </a:r>
            <a:br>
              <a:rPr lang="en-GB" sz="2600" dirty="0" smtClean="0">
                <a:solidFill>
                  <a:srgbClr val="FF0000"/>
                </a:solidFill>
              </a:rPr>
            </a:br>
            <a:r>
              <a:rPr lang="en-GB" sz="2600" dirty="0" smtClean="0">
                <a:solidFill>
                  <a:srgbClr val="FF0000"/>
                </a:solidFill>
              </a:rPr>
              <a:t>‘Jumping’</a:t>
            </a:r>
            <a:endParaRPr lang="en-GB" sz="2600" dirty="0">
              <a:solidFill>
                <a:srgbClr val="FF0000"/>
              </a:solidFill>
            </a:endParaRPr>
          </a:p>
        </p:txBody>
      </p:sp>
      <p:sp>
        <p:nvSpPr>
          <p:cNvPr id="8" name="TextBox 7"/>
          <p:cNvSpPr txBox="1"/>
          <p:nvPr/>
        </p:nvSpPr>
        <p:spPr>
          <a:xfrm>
            <a:off x="1043618" y="1923620"/>
            <a:ext cx="7056784" cy="1415772"/>
          </a:xfrm>
          <a:prstGeom prst="rect">
            <a:avLst/>
          </a:prstGeom>
          <a:noFill/>
          <a:ln>
            <a:solidFill>
              <a:srgbClr val="FF0000"/>
            </a:solidFill>
          </a:ln>
        </p:spPr>
        <p:txBody>
          <a:bodyPr wrap="square" rtlCol="0">
            <a:spAutoFit/>
          </a:bodyPr>
          <a:lstStyle/>
          <a:p>
            <a:pPr algn="ctr"/>
            <a:r>
              <a:rPr lang="en-GB" sz="1600" dirty="0" smtClean="0">
                <a:solidFill>
                  <a:srgbClr val="FF0000"/>
                </a:solidFill>
              </a:rPr>
              <a:t>DOUBLE JUMP CHALLENGE:</a:t>
            </a:r>
          </a:p>
          <a:p>
            <a:pPr marL="285750" indent="-285750">
              <a:buFont typeface="Arial" panose="020B0604020202020204" pitchFamily="34" charset="0"/>
              <a:buChar char="•"/>
            </a:pPr>
            <a:r>
              <a:rPr lang="en-GB" sz="1400" dirty="0" smtClean="0"/>
              <a:t>Jump with 2 feet over each of the cones and then run back down the side of the cones to the start and repeat 5 times.  Use your arms to get extra height and bend knees when you land.  Time how long it takes you to do it 5 times</a:t>
            </a:r>
          </a:p>
          <a:p>
            <a:pPr marL="285750" indent="-285750">
              <a:buFont typeface="Arial" panose="020B0604020202020204" pitchFamily="34" charset="0"/>
              <a:buChar char="•"/>
            </a:pPr>
            <a:r>
              <a:rPr lang="en-GB" sz="1400" dirty="0" smtClean="0"/>
              <a:t>Extra challenges: increase the number of times, change how you jump over the cones, play against your friends and family, practice to improve your personal best.</a:t>
            </a:r>
            <a:endParaRPr lang="en-GB" sz="700" dirty="0" smtClean="0"/>
          </a:p>
        </p:txBody>
      </p:sp>
      <p:pic>
        <p:nvPicPr>
          <p:cNvPr id="9"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4825" t="23059" r="14825" b="24985"/>
          <a:stretch/>
        </p:blipFill>
        <p:spPr bwMode="auto">
          <a:xfrm>
            <a:off x="1043608" y="3429000"/>
            <a:ext cx="3394390" cy="1941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726030" y="3429000"/>
            <a:ext cx="3374363" cy="1815882"/>
          </a:xfrm>
          <a:prstGeom prst="rect">
            <a:avLst/>
          </a:prstGeom>
          <a:noFill/>
          <a:ln>
            <a:solidFill>
              <a:srgbClr val="FF0000"/>
            </a:solidFill>
          </a:ln>
        </p:spPr>
        <p:txBody>
          <a:bodyPr wrap="square" rtlCol="0">
            <a:spAutoFit/>
          </a:bodyPr>
          <a:lstStyle/>
          <a:p>
            <a:r>
              <a:rPr lang="en-GB" sz="1600" dirty="0" smtClean="0">
                <a:solidFill>
                  <a:srgbClr val="FF0000"/>
                </a:solidFill>
              </a:rPr>
              <a:t>Equipment:</a:t>
            </a:r>
            <a:r>
              <a:rPr lang="en-GB" sz="1600" dirty="0"/>
              <a:t> </a:t>
            </a:r>
            <a:r>
              <a:rPr lang="en-GB" sz="1600" dirty="0" smtClean="0"/>
              <a:t>4 cones, timer</a:t>
            </a:r>
          </a:p>
          <a:p>
            <a:endParaRPr lang="en-GB" dirty="0" smtClean="0"/>
          </a:p>
          <a:p>
            <a:endParaRPr lang="en-GB" dirty="0"/>
          </a:p>
          <a:p>
            <a:endParaRPr lang="en-GB" dirty="0" smtClean="0"/>
          </a:p>
          <a:p>
            <a:r>
              <a:rPr lang="en-GB" sz="1100" dirty="0" smtClean="0"/>
              <a:t>start</a:t>
            </a:r>
            <a:endParaRPr lang="en-GB" sz="1100" dirty="0"/>
          </a:p>
          <a:p>
            <a:endParaRPr lang="en-GB" dirty="0" smtClean="0"/>
          </a:p>
          <a:p>
            <a:pPr algn="ctr"/>
            <a:endParaRPr lang="en-GB" sz="1200" dirty="0" smtClean="0"/>
          </a:p>
        </p:txBody>
      </p:sp>
      <p:grpSp>
        <p:nvGrpSpPr>
          <p:cNvPr id="12" name="Group 11"/>
          <p:cNvGrpSpPr/>
          <p:nvPr/>
        </p:nvGrpSpPr>
        <p:grpSpPr>
          <a:xfrm>
            <a:off x="4848711" y="4397545"/>
            <a:ext cx="2113565" cy="148353"/>
            <a:chOff x="4848711" y="4397545"/>
            <a:chExt cx="2113565" cy="148353"/>
          </a:xfrm>
        </p:grpSpPr>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52623" y="4399848"/>
              <a:ext cx="155575"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64122" y="4399848"/>
              <a:ext cx="155575"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91219" y="4399848"/>
              <a:ext cx="158750"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04248" y="4397545"/>
              <a:ext cx="158028" cy="148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48711" y="4399848"/>
              <a:ext cx="155575" cy="146050"/>
            </a:xfrm>
            <a:prstGeom prst="rect">
              <a:avLst/>
            </a:prstGeom>
            <a:solidFill>
              <a:schemeClr val="bg1"/>
            </a:solidFill>
            <a:ln>
              <a:noFill/>
            </a:ln>
            <a:effectLst/>
          </p:spPr>
        </p:pic>
      </p:grpSp>
    </p:spTree>
    <p:extLst>
      <p:ext uri="{BB962C8B-B14F-4D97-AF65-F5344CB8AC3E}">
        <p14:creationId xmlns:p14="http://schemas.microsoft.com/office/powerpoint/2010/main" val="41978672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10999" b="-1"/>
          <a:stretch/>
        </p:blipFill>
        <p:spPr>
          <a:xfrm>
            <a:off x="20" y="10"/>
            <a:ext cx="9143980" cy="6857990"/>
          </a:xfrm>
          <a:prstGeom prst="rect">
            <a:avLst/>
          </a:prstGeom>
          <a:ln>
            <a:solidFill>
              <a:schemeClr val="bg1"/>
            </a:solidFill>
          </a:ln>
        </p:spPr>
      </p:pic>
      <p:sp>
        <p:nvSpPr>
          <p:cNvPr id="3" name="Rectangle 2"/>
          <p:cNvSpPr/>
          <p:nvPr/>
        </p:nvSpPr>
        <p:spPr>
          <a:xfrm>
            <a:off x="755576" y="692696"/>
            <a:ext cx="7632848" cy="5544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FF0000"/>
                </a:solidFill>
                <a:cs typeface="Arial" panose="020B0604020202020204" pitchFamily="34" charset="0"/>
              </a:rPr>
              <a:t>				</a:t>
            </a:r>
            <a:endParaRPr lang="en-GB" b="1" u="sng" dirty="0">
              <a:solidFill>
                <a:srgbClr val="FF0000"/>
              </a:solidFill>
              <a:cs typeface="Arial" panose="020B0604020202020204" pitchFamily="34" charset="0"/>
            </a:endParaRPr>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825" t="23059" r="14825" b="24985"/>
          <a:stretch/>
        </p:blipFill>
        <p:spPr bwMode="auto">
          <a:xfrm>
            <a:off x="1043608" y="3429000"/>
            <a:ext cx="3394390" cy="1941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048" y="832888"/>
            <a:ext cx="865632" cy="1011936"/>
          </a:xfrm>
          <a:prstGeom prst="rect">
            <a:avLst/>
          </a:prstGeom>
        </p:spPr>
      </p:pic>
      <p:pic>
        <p:nvPicPr>
          <p:cNvPr id="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8375" y="692697"/>
            <a:ext cx="1100049" cy="1239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3"/>
          <p:cNvSpPr txBox="1">
            <a:spLocks/>
          </p:cNvSpPr>
          <p:nvPr/>
        </p:nvSpPr>
        <p:spPr>
          <a:xfrm>
            <a:off x="1462392" y="1155258"/>
            <a:ext cx="6219215" cy="5859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600" b="1" dirty="0" smtClean="0">
                <a:solidFill>
                  <a:srgbClr val="FF0000"/>
                </a:solidFill>
              </a:rPr>
              <a:t>POTTERMUS</a:t>
            </a:r>
            <a:r>
              <a:rPr lang="en-GB" sz="2600" dirty="0" smtClean="0">
                <a:solidFill>
                  <a:srgbClr val="FF0000"/>
                </a:solidFill>
              </a:rPr>
              <a:t> </a:t>
            </a:r>
            <a:r>
              <a:rPr lang="en-GB" sz="2600" b="1" dirty="0" smtClean="0">
                <a:solidFill>
                  <a:srgbClr val="FF0000"/>
                </a:solidFill>
              </a:rPr>
              <a:t>ACTIVE HOMEWORK TASK</a:t>
            </a:r>
            <a:r>
              <a:rPr lang="en-GB" sz="2600" dirty="0" smtClean="0">
                <a:solidFill>
                  <a:srgbClr val="FF0000"/>
                </a:solidFill>
              </a:rPr>
              <a:t/>
            </a:r>
            <a:br>
              <a:rPr lang="en-GB" sz="2600" dirty="0" smtClean="0">
                <a:solidFill>
                  <a:srgbClr val="FF0000"/>
                </a:solidFill>
              </a:rPr>
            </a:br>
            <a:r>
              <a:rPr lang="en-GB" sz="2600" dirty="0" smtClean="0">
                <a:solidFill>
                  <a:srgbClr val="FF0000"/>
                </a:solidFill>
              </a:rPr>
              <a:t>‘Kicking’</a:t>
            </a:r>
            <a:endParaRPr lang="en-GB" sz="2600" dirty="0">
              <a:solidFill>
                <a:srgbClr val="FF0000"/>
              </a:solidFill>
            </a:endParaRPr>
          </a:p>
        </p:txBody>
      </p:sp>
      <p:pic>
        <p:nvPicPr>
          <p:cNvPr id="8" name="Picture 7" descr="http://premierleague-guidelines.s3-eu-west-1.amazonaws.com/app/uploads/2016/04/PL_Logo_primaryStars_RGB_Horizontal_HR-1500x555.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5856" y="5373216"/>
            <a:ext cx="2592288" cy="925817"/>
          </a:xfrm>
          <a:prstGeom prst="rect">
            <a:avLst/>
          </a:prstGeom>
          <a:noFill/>
          <a:ln>
            <a:noFill/>
          </a:ln>
        </p:spPr>
      </p:pic>
      <p:sp>
        <p:nvSpPr>
          <p:cNvPr id="9" name="TextBox 8"/>
          <p:cNvSpPr txBox="1"/>
          <p:nvPr/>
        </p:nvSpPr>
        <p:spPr>
          <a:xfrm>
            <a:off x="4726030" y="3429000"/>
            <a:ext cx="3374363" cy="1815882"/>
          </a:xfrm>
          <a:prstGeom prst="rect">
            <a:avLst/>
          </a:prstGeom>
          <a:noFill/>
          <a:ln>
            <a:solidFill>
              <a:srgbClr val="FF0000"/>
            </a:solidFill>
          </a:ln>
        </p:spPr>
        <p:txBody>
          <a:bodyPr wrap="square" rtlCol="0">
            <a:spAutoFit/>
          </a:bodyPr>
          <a:lstStyle/>
          <a:p>
            <a:r>
              <a:rPr lang="en-GB" sz="1600" dirty="0" smtClean="0">
                <a:solidFill>
                  <a:srgbClr val="FF0000"/>
                </a:solidFill>
              </a:rPr>
              <a:t>Equipment:</a:t>
            </a:r>
            <a:r>
              <a:rPr lang="en-GB" sz="1600" dirty="0" smtClean="0"/>
              <a:t> ball</a:t>
            </a:r>
          </a:p>
          <a:p>
            <a:endParaRPr lang="en-GB" dirty="0" smtClean="0"/>
          </a:p>
          <a:p>
            <a:endParaRPr lang="en-GB" dirty="0"/>
          </a:p>
          <a:p>
            <a:endParaRPr lang="en-GB" dirty="0" smtClean="0"/>
          </a:p>
          <a:p>
            <a:endParaRPr lang="en-GB" sz="1100" dirty="0" smtClean="0"/>
          </a:p>
          <a:p>
            <a:pPr algn="ctr"/>
            <a:endParaRPr lang="en-GB" dirty="0" smtClean="0"/>
          </a:p>
          <a:p>
            <a:pPr algn="ctr"/>
            <a:endParaRPr lang="en-GB" sz="1200" dirty="0" smtClean="0"/>
          </a:p>
        </p:txBody>
      </p:sp>
      <p:sp>
        <p:nvSpPr>
          <p:cNvPr id="10" name="TextBox 9"/>
          <p:cNvSpPr txBox="1"/>
          <p:nvPr/>
        </p:nvSpPr>
        <p:spPr>
          <a:xfrm>
            <a:off x="1031969" y="1923620"/>
            <a:ext cx="7056784" cy="1200329"/>
          </a:xfrm>
          <a:prstGeom prst="rect">
            <a:avLst/>
          </a:prstGeom>
          <a:noFill/>
          <a:ln>
            <a:solidFill>
              <a:srgbClr val="FF0000"/>
            </a:solidFill>
          </a:ln>
        </p:spPr>
        <p:txBody>
          <a:bodyPr wrap="square" rtlCol="0">
            <a:spAutoFit/>
          </a:bodyPr>
          <a:lstStyle/>
          <a:p>
            <a:pPr algn="ctr"/>
            <a:r>
              <a:rPr lang="en-GB" sz="1600" dirty="0" smtClean="0">
                <a:solidFill>
                  <a:srgbClr val="FF0000"/>
                </a:solidFill>
              </a:rPr>
              <a:t>KEEP IT UP CHALLENGE:</a:t>
            </a:r>
          </a:p>
          <a:p>
            <a:pPr marL="285750" indent="-285750">
              <a:buFont typeface="Arial" panose="020B0604020202020204" pitchFamily="34" charset="0"/>
              <a:buChar char="•"/>
            </a:pPr>
            <a:r>
              <a:rPr lang="en-GB" sz="1400" dirty="0" smtClean="0"/>
              <a:t>How many times can you kick the ball up without it stopping.  Kick it in the air and let it bounce at first before kicking again and then try to kick it without it dropping on the floor.</a:t>
            </a:r>
          </a:p>
          <a:p>
            <a:pPr marL="285750" indent="-285750">
              <a:buFont typeface="Arial" panose="020B0604020202020204" pitchFamily="34" charset="0"/>
              <a:buChar char="•"/>
            </a:pPr>
            <a:r>
              <a:rPr lang="en-GB" sz="1400" dirty="0" smtClean="0"/>
              <a:t>Extra challenges: use your thigh, shoulder, chest, head to keep the ball off the ground, play with your friends and family, practice to improve your personal best.</a:t>
            </a:r>
            <a:endParaRPr lang="en-GB" sz="700" dirty="0" smtClean="0"/>
          </a:p>
        </p:txBody>
      </p:sp>
      <p:pic>
        <p:nvPicPr>
          <p:cNvPr id="1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4001" y="4190891"/>
            <a:ext cx="31115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4746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10999" b="-1"/>
          <a:stretch/>
        </p:blipFill>
        <p:spPr>
          <a:xfrm>
            <a:off x="20" y="10"/>
            <a:ext cx="9143980" cy="6857990"/>
          </a:xfrm>
          <a:prstGeom prst="rect">
            <a:avLst/>
          </a:prstGeom>
          <a:ln>
            <a:solidFill>
              <a:schemeClr val="bg1"/>
            </a:solidFill>
          </a:ln>
        </p:spPr>
      </p:pic>
      <p:sp>
        <p:nvSpPr>
          <p:cNvPr id="3" name="Rectangle 2"/>
          <p:cNvSpPr/>
          <p:nvPr/>
        </p:nvSpPr>
        <p:spPr>
          <a:xfrm>
            <a:off x="755576" y="692696"/>
            <a:ext cx="7632848" cy="5544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FF0000"/>
                </a:solidFill>
                <a:cs typeface="Arial" panose="020B0604020202020204" pitchFamily="34" charset="0"/>
              </a:rPr>
              <a:t>				</a:t>
            </a:r>
            <a:endParaRPr lang="en-GB" b="1" u="sng" dirty="0">
              <a:solidFill>
                <a:srgbClr val="FF0000"/>
              </a:solidFill>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048" y="832888"/>
            <a:ext cx="865632" cy="1011936"/>
          </a:xfrm>
          <a:prstGeom prst="rect">
            <a:avLst/>
          </a:prstGeom>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8375" y="692697"/>
            <a:ext cx="1100049" cy="1239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http://premierleague-guidelines.s3-eu-west-1.amazonaws.com/app/uploads/2016/04/PL_Logo_primaryStars_RGB_Horizontal_HR-1500x555.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5856" y="5373216"/>
            <a:ext cx="2592288" cy="925817"/>
          </a:xfrm>
          <a:prstGeom prst="rect">
            <a:avLst/>
          </a:prstGeom>
          <a:noFill/>
          <a:ln>
            <a:noFill/>
          </a:ln>
        </p:spPr>
      </p:pic>
      <p:sp>
        <p:nvSpPr>
          <p:cNvPr id="7" name="TextBox 6"/>
          <p:cNvSpPr txBox="1"/>
          <p:nvPr/>
        </p:nvSpPr>
        <p:spPr>
          <a:xfrm>
            <a:off x="1031969" y="1923620"/>
            <a:ext cx="7056784" cy="1200329"/>
          </a:xfrm>
          <a:prstGeom prst="rect">
            <a:avLst/>
          </a:prstGeom>
          <a:noFill/>
          <a:ln>
            <a:solidFill>
              <a:srgbClr val="FF0000"/>
            </a:solidFill>
          </a:ln>
        </p:spPr>
        <p:txBody>
          <a:bodyPr wrap="square" rtlCol="0">
            <a:spAutoFit/>
          </a:bodyPr>
          <a:lstStyle/>
          <a:p>
            <a:pPr algn="ctr"/>
            <a:r>
              <a:rPr lang="en-GB" sz="1600" dirty="0" smtClean="0">
                <a:solidFill>
                  <a:srgbClr val="FF0000"/>
                </a:solidFill>
              </a:rPr>
              <a:t>BOUNCE CATCH CHALLENGE:</a:t>
            </a:r>
          </a:p>
          <a:p>
            <a:pPr marL="285750" indent="-285750">
              <a:buFont typeface="Arial" panose="020B0604020202020204" pitchFamily="34" charset="0"/>
              <a:buChar char="•"/>
            </a:pPr>
            <a:r>
              <a:rPr lang="en-GB" sz="1400" dirty="0" smtClean="0"/>
              <a:t>How many times can you bounce and catch a ball in 30 seconds? Try a 2 handed bounce and catch first, then move to one hand bounce and catch</a:t>
            </a:r>
          </a:p>
          <a:p>
            <a:pPr marL="285750" indent="-285750">
              <a:buFont typeface="Arial" panose="020B0604020202020204" pitchFamily="34" charset="0"/>
              <a:buChar char="•"/>
            </a:pPr>
            <a:r>
              <a:rPr lang="en-GB" sz="1400" dirty="0" smtClean="0"/>
              <a:t>Extra challenges: increase time, change size of ball, play against your friends and family, practice to improve your personal best.</a:t>
            </a:r>
            <a:endParaRPr lang="en-GB" sz="700" dirty="0" smtClean="0"/>
          </a:p>
        </p:txBody>
      </p:sp>
      <p:pic>
        <p:nvPicPr>
          <p:cNvPr id="8"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825" t="23059" r="14825" b="24985"/>
          <a:stretch/>
        </p:blipFill>
        <p:spPr bwMode="auto">
          <a:xfrm>
            <a:off x="1154347" y="3427672"/>
            <a:ext cx="3394390" cy="1941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3"/>
          <p:cNvSpPr txBox="1">
            <a:spLocks/>
          </p:cNvSpPr>
          <p:nvPr/>
        </p:nvSpPr>
        <p:spPr>
          <a:xfrm>
            <a:off x="1462392" y="1155258"/>
            <a:ext cx="6219215" cy="5859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600" b="1" dirty="0" smtClean="0">
                <a:solidFill>
                  <a:srgbClr val="FF0000"/>
                </a:solidFill>
              </a:rPr>
              <a:t>POTTERMUS</a:t>
            </a:r>
            <a:r>
              <a:rPr lang="en-GB" sz="2600" dirty="0" smtClean="0">
                <a:solidFill>
                  <a:srgbClr val="FF0000"/>
                </a:solidFill>
              </a:rPr>
              <a:t> </a:t>
            </a:r>
            <a:r>
              <a:rPr lang="en-GB" sz="2600" b="1" dirty="0" smtClean="0">
                <a:solidFill>
                  <a:srgbClr val="FF0000"/>
                </a:solidFill>
              </a:rPr>
              <a:t>ACTIVE HOMEWORK TASK</a:t>
            </a:r>
            <a:r>
              <a:rPr lang="en-GB" sz="2600" dirty="0" smtClean="0">
                <a:solidFill>
                  <a:srgbClr val="FF0000"/>
                </a:solidFill>
              </a:rPr>
              <a:t/>
            </a:r>
            <a:br>
              <a:rPr lang="en-GB" sz="2600" dirty="0" smtClean="0">
                <a:solidFill>
                  <a:srgbClr val="FF0000"/>
                </a:solidFill>
              </a:rPr>
            </a:br>
            <a:r>
              <a:rPr lang="en-GB" sz="2600" dirty="0" smtClean="0">
                <a:solidFill>
                  <a:srgbClr val="FF0000"/>
                </a:solidFill>
              </a:rPr>
              <a:t>‘Catching’</a:t>
            </a:r>
            <a:endParaRPr lang="en-GB" sz="2600" dirty="0">
              <a:solidFill>
                <a:srgbClr val="FF0000"/>
              </a:solidFill>
            </a:endParaRPr>
          </a:p>
        </p:txBody>
      </p:sp>
      <p:sp>
        <p:nvSpPr>
          <p:cNvPr id="10" name="TextBox 9"/>
          <p:cNvSpPr txBox="1"/>
          <p:nvPr/>
        </p:nvSpPr>
        <p:spPr>
          <a:xfrm>
            <a:off x="4726030" y="3429000"/>
            <a:ext cx="3374363" cy="1815882"/>
          </a:xfrm>
          <a:prstGeom prst="rect">
            <a:avLst/>
          </a:prstGeom>
          <a:noFill/>
          <a:ln>
            <a:solidFill>
              <a:srgbClr val="FF0000"/>
            </a:solidFill>
          </a:ln>
        </p:spPr>
        <p:txBody>
          <a:bodyPr wrap="square" rtlCol="0">
            <a:spAutoFit/>
          </a:bodyPr>
          <a:lstStyle/>
          <a:p>
            <a:r>
              <a:rPr lang="en-GB" sz="1600" dirty="0" smtClean="0">
                <a:solidFill>
                  <a:srgbClr val="FF0000"/>
                </a:solidFill>
              </a:rPr>
              <a:t>Equipment:</a:t>
            </a:r>
            <a:r>
              <a:rPr lang="en-GB" sz="1600" dirty="0" smtClean="0"/>
              <a:t> cone, ball, timer</a:t>
            </a:r>
          </a:p>
          <a:p>
            <a:endParaRPr lang="en-GB" dirty="0" smtClean="0"/>
          </a:p>
          <a:p>
            <a:endParaRPr lang="en-GB" dirty="0"/>
          </a:p>
          <a:p>
            <a:endParaRPr lang="en-GB" dirty="0" smtClean="0"/>
          </a:p>
          <a:p>
            <a:endParaRPr lang="en-GB" sz="1100" dirty="0" smtClean="0"/>
          </a:p>
          <a:p>
            <a:pPr algn="ctr"/>
            <a:endParaRPr lang="en-GB" dirty="0" smtClean="0"/>
          </a:p>
          <a:p>
            <a:pPr algn="ctr"/>
            <a:endParaRPr lang="en-GB" sz="1200" dirty="0" smtClean="0"/>
          </a:p>
        </p:txBody>
      </p:sp>
      <p:pic>
        <p:nvPicPr>
          <p:cNvPr id="1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53478" y="4421414"/>
            <a:ext cx="31115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val 11"/>
          <p:cNvSpPr/>
          <p:nvPr/>
        </p:nvSpPr>
        <p:spPr>
          <a:xfrm>
            <a:off x="6131265" y="4169817"/>
            <a:ext cx="155575" cy="1440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796986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10999" b="-1"/>
          <a:stretch/>
        </p:blipFill>
        <p:spPr>
          <a:xfrm>
            <a:off x="20" y="10"/>
            <a:ext cx="9143980" cy="6857990"/>
          </a:xfrm>
          <a:prstGeom prst="rect">
            <a:avLst/>
          </a:prstGeom>
          <a:ln>
            <a:solidFill>
              <a:schemeClr val="bg1"/>
            </a:solidFill>
          </a:ln>
        </p:spPr>
      </p:pic>
      <p:sp>
        <p:nvSpPr>
          <p:cNvPr id="3" name="Rectangle 2"/>
          <p:cNvSpPr/>
          <p:nvPr/>
        </p:nvSpPr>
        <p:spPr>
          <a:xfrm>
            <a:off x="755576" y="692696"/>
            <a:ext cx="7632848" cy="5544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FF0000"/>
                </a:solidFill>
                <a:cs typeface="Arial" panose="020B0604020202020204" pitchFamily="34" charset="0"/>
              </a:rPr>
              <a:t>			</a:t>
            </a:r>
            <a:r>
              <a:rPr lang="en-GB">
                <a:solidFill>
                  <a:srgbClr val="FF0000"/>
                </a:solidFill>
                <a:cs typeface="Arial" panose="020B0604020202020204" pitchFamily="34" charset="0"/>
              </a:rPr>
              <a:t>	</a:t>
            </a:r>
            <a:endParaRPr lang="en-GB" b="1" u="sng" dirty="0">
              <a:solidFill>
                <a:srgbClr val="FF0000"/>
              </a:solidFill>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048" y="832888"/>
            <a:ext cx="865632" cy="1011936"/>
          </a:xfrm>
          <a:prstGeom prst="rect">
            <a:avLst/>
          </a:prstGeom>
        </p:spPr>
      </p:pic>
      <p:pic>
        <p:nvPicPr>
          <p:cNvPr id="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8375" y="692697"/>
            <a:ext cx="1100049" cy="1239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825" t="23059" r="14825" b="24985"/>
          <a:stretch/>
        </p:blipFill>
        <p:spPr bwMode="auto">
          <a:xfrm>
            <a:off x="1043608" y="3429000"/>
            <a:ext cx="3394390" cy="1941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http://premierleague-guidelines.s3-eu-west-1.amazonaws.com/app/uploads/2016/04/PL_Logo_primaryStars_RGB_Horizontal_HR-1500x555.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5856" y="5373216"/>
            <a:ext cx="2592288" cy="925817"/>
          </a:xfrm>
          <a:prstGeom prst="rect">
            <a:avLst/>
          </a:prstGeom>
          <a:noFill/>
          <a:ln>
            <a:noFill/>
          </a:ln>
        </p:spPr>
      </p:pic>
      <p:sp>
        <p:nvSpPr>
          <p:cNvPr id="8" name="TextBox 7"/>
          <p:cNvSpPr txBox="1"/>
          <p:nvPr/>
        </p:nvSpPr>
        <p:spPr>
          <a:xfrm>
            <a:off x="1043618" y="1923620"/>
            <a:ext cx="7056784" cy="1415772"/>
          </a:xfrm>
          <a:prstGeom prst="rect">
            <a:avLst/>
          </a:prstGeom>
          <a:noFill/>
          <a:ln>
            <a:solidFill>
              <a:srgbClr val="FF0000"/>
            </a:solidFill>
          </a:ln>
        </p:spPr>
        <p:txBody>
          <a:bodyPr wrap="square" rtlCol="0">
            <a:spAutoFit/>
          </a:bodyPr>
          <a:lstStyle/>
          <a:p>
            <a:pPr algn="ctr"/>
            <a:r>
              <a:rPr lang="en-GB" sz="1600" dirty="0" smtClean="0">
                <a:solidFill>
                  <a:srgbClr val="FF0000"/>
                </a:solidFill>
              </a:rPr>
              <a:t>COLOUR TAP CHALLENGE:</a:t>
            </a:r>
          </a:p>
          <a:p>
            <a:pPr marL="285750" indent="-285750">
              <a:buFont typeface="Arial" panose="020B0604020202020204" pitchFamily="34" charset="0"/>
              <a:buChar char="•"/>
            </a:pPr>
            <a:r>
              <a:rPr lang="en-GB" sz="1400" dirty="0" smtClean="0"/>
              <a:t>How many times can you touch each of the 4 coloured cones in 30 seconds? You have to go back to the start position (X) after each tap</a:t>
            </a:r>
          </a:p>
          <a:p>
            <a:pPr marL="285750" indent="-285750">
              <a:buFont typeface="Arial" panose="020B0604020202020204" pitchFamily="34" charset="0"/>
              <a:buChar char="•"/>
            </a:pPr>
            <a:r>
              <a:rPr lang="en-GB" sz="1400" dirty="0" smtClean="0"/>
              <a:t>Extra challenges: increase time, space the cones out further, change the action e.g. hopping, jumping, play against your friends and family, practice to improve your personal best.</a:t>
            </a:r>
            <a:endParaRPr lang="en-GB" sz="700" dirty="0" smtClean="0"/>
          </a:p>
        </p:txBody>
      </p:sp>
      <p:sp>
        <p:nvSpPr>
          <p:cNvPr id="9" name="Title 3"/>
          <p:cNvSpPr txBox="1">
            <a:spLocks/>
          </p:cNvSpPr>
          <p:nvPr/>
        </p:nvSpPr>
        <p:spPr>
          <a:xfrm>
            <a:off x="1462392" y="1155258"/>
            <a:ext cx="6219215" cy="5859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600" b="1" dirty="0" smtClean="0">
                <a:solidFill>
                  <a:srgbClr val="FF0000"/>
                </a:solidFill>
              </a:rPr>
              <a:t>POTTERMUS</a:t>
            </a:r>
            <a:r>
              <a:rPr lang="en-GB" sz="2600" dirty="0" smtClean="0">
                <a:solidFill>
                  <a:srgbClr val="FF0000"/>
                </a:solidFill>
              </a:rPr>
              <a:t> </a:t>
            </a:r>
            <a:r>
              <a:rPr lang="en-GB" sz="2600" b="1" dirty="0" smtClean="0">
                <a:solidFill>
                  <a:srgbClr val="FF0000"/>
                </a:solidFill>
              </a:rPr>
              <a:t>ACTIVE HOMEWORK TASK</a:t>
            </a:r>
            <a:r>
              <a:rPr lang="en-GB" sz="2600" dirty="0" smtClean="0">
                <a:solidFill>
                  <a:srgbClr val="FF0000"/>
                </a:solidFill>
              </a:rPr>
              <a:t/>
            </a:r>
            <a:br>
              <a:rPr lang="en-GB" sz="2600" dirty="0" smtClean="0">
                <a:solidFill>
                  <a:srgbClr val="FF0000"/>
                </a:solidFill>
              </a:rPr>
            </a:br>
            <a:r>
              <a:rPr lang="en-GB" sz="2600" dirty="0" smtClean="0">
                <a:solidFill>
                  <a:srgbClr val="FF0000"/>
                </a:solidFill>
              </a:rPr>
              <a:t>‘Agility’</a:t>
            </a:r>
            <a:endParaRPr lang="en-GB" sz="2600" dirty="0">
              <a:solidFill>
                <a:srgbClr val="FF0000"/>
              </a:solidFill>
            </a:endParaRPr>
          </a:p>
        </p:txBody>
      </p:sp>
      <p:sp>
        <p:nvSpPr>
          <p:cNvPr id="10" name="TextBox 9"/>
          <p:cNvSpPr txBox="1"/>
          <p:nvPr/>
        </p:nvSpPr>
        <p:spPr>
          <a:xfrm>
            <a:off x="4726030" y="3429000"/>
            <a:ext cx="3374363" cy="1908215"/>
          </a:xfrm>
          <a:prstGeom prst="rect">
            <a:avLst/>
          </a:prstGeom>
          <a:noFill/>
          <a:ln>
            <a:solidFill>
              <a:srgbClr val="FF0000"/>
            </a:solidFill>
          </a:ln>
        </p:spPr>
        <p:txBody>
          <a:bodyPr wrap="square" rtlCol="0">
            <a:spAutoFit/>
          </a:bodyPr>
          <a:lstStyle/>
          <a:p>
            <a:r>
              <a:rPr lang="en-GB" sz="1600" dirty="0" smtClean="0">
                <a:solidFill>
                  <a:srgbClr val="FF0000"/>
                </a:solidFill>
              </a:rPr>
              <a:t>Equipment:</a:t>
            </a:r>
            <a:r>
              <a:rPr lang="en-GB" sz="1600" dirty="0"/>
              <a:t> </a:t>
            </a:r>
            <a:r>
              <a:rPr lang="en-GB" sz="1600" dirty="0" smtClean="0"/>
              <a:t>4 cones, timer</a:t>
            </a:r>
          </a:p>
          <a:p>
            <a:endParaRPr lang="en-GB" dirty="0" smtClean="0"/>
          </a:p>
          <a:p>
            <a:endParaRPr lang="en-GB" dirty="0"/>
          </a:p>
          <a:p>
            <a:r>
              <a:rPr lang="en-GB" dirty="0" smtClean="0"/>
              <a:t>	              X</a:t>
            </a:r>
          </a:p>
          <a:p>
            <a:endParaRPr lang="en-GB" dirty="0"/>
          </a:p>
          <a:p>
            <a:endParaRPr lang="en-GB" dirty="0" smtClean="0"/>
          </a:p>
          <a:p>
            <a:pPr algn="ctr"/>
            <a:endParaRPr lang="en-GB" sz="1200" dirty="0" smtClean="0"/>
          </a:p>
        </p:txBody>
      </p:sp>
      <p:grpSp>
        <p:nvGrpSpPr>
          <p:cNvPr id="29" name="Group 28"/>
          <p:cNvGrpSpPr/>
          <p:nvPr/>
        </p:nvGrpSpPr>
        <p:grpSpPr>
          <a:xfrm>
            <a:off x="5724127" y="3861048"/>
            <a:ext cx="220291" cy="1286221"/>
            <a:chOff x="5724127" y="3861048"/>
            <a:chExt cx="220291" cy="1286221"/>
          </a:xfrm>
        </p:grpSpPr>
        <p:sp>
          <p:nvSpPr>
            <p:cNvPr id="11" name="Oval 10"/>
            <p:cNvSpPr/>
            <p:nvPr/>
          </p:nvSpPr>
          <p:spPr>
            <a:xfrm>
              <a:off x="5724127" y="3861048"/>
              <a:ext cx="184163" cy="175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4128" y="4944602"/>
              <a:ext cx="220290" cy="202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0111" y="3834960"/>
            <a:ext cx="216529" cy="203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80110" y="4944602"/>
            <a:ext cx="216530" cy="203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4886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10999" b="-1"/>
          <a:stretch/>
        </p:blipFill>
        <p:spPr>
          <a:xfrm>
            <a:off x="20" y="10"/>
            <a:ext cx="9143980" cy="6857990"/>
          </a:xfrm>
          <a:prstGeom prst="rect">
            <a:avLst/>
          </a:prstGeom>
          <a:ln>
            <a:solidFill>
              <a:schemeClr val="bg1"/>
            </a:solidFill>
          </a:ln>
        </p:spPr>
      </p:pic>
      <p:sp>
        <p:nvSpPr>
          <p:cNvPr id="3" name="Rectangle 2"/>
          <p:cNvSpPr/>
          <p:nvPr/>
        </p:nvSpPr>
        <p:spPr>
          <a:xfrm>
            <a:off x="755576" y="692696"/>
            <a:ext cx="7632848" cy="5544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FF0000"/>
                </a:solidFill>
                <a:cs typeface="Arial" panose="020B0604020202020204" pitchFamily="34" charset="0"/>
              </a:rPr>
              <a:t>			</a:t>
            </a:r>
            <a:r>
              <a:rPr lang="en-GB">
                <a:solidFill>
                  <a:srgbClr val="FF0000"/>
                </a:solidFill>
                <a:cs typeface="Arial" panose="020B0604020202020204" pitchFamily="34" charset="0"/>
              </a:rPr>
              <a:t>	</a:t>
            </a:r>
            <a:endParaRPr lang="en-GB" b="1" u="sng" dirty="0">
              <a:solidFill>
                <a:srgbClr val="FF0000"/>
              </a:solidFill>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048" y="832888"/>
            <a:ext cx="865632" cy="1011936"/>
          </a:xfrm>
          <a:prstGeom prst="rect">
            <a:avLst/>
          </a:prstGeom>
        </p:spPr>
      </p:pic>
      <p:pic>
        <p:nvPicPr>
          <p:cNvPr id="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8375" y="692697"/>
            <a:ext cx="1100049" cy="1239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825" t="23059" r="14825" b="24985"/>
          <a:stretch/>
        </p:blipFill>
        <p:spPr bwMode="auto">
          <a:xfrm>
            <a:off x="1043608" y="3429000"/>
            <a:ext cx="3394390" cy="1941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http://premierleague-guidelines.s3-eu-west-1.amazonaws.com/app/uploads/2016/04/PL_Logo_primaryStars_RGB_Horizontal_HR-1500x555.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5856" y="5373216"/>
            <a:ext cx="2592288" cy="925817"/>
          </a:xfrm>
          <a:prstGeom prst="rect">
            <a:avLst/>
          </a:prstGeom>
          <a:noFill/>
          <a:ln>
            <a:noFill/>
          </a:ln>
        </p:spPr>
      </p:pic>
      <p:sp>
        <p:nvSpPr>
          <p:cNvPr id="8" name="TextBox 7"/>
          <p:cNvSpPr txBox="1"/>
          <p:nvPr/>
        </p:nvSpPr>
        <p:spPr>
          <a:xfrm>
            <a:off x="1043618" y="1923620"/>
            <a:ext cx="7056784" cy="1200329"/>
          </a:xfrm>
          <a:prstGeom prst="rect">
            <a:avLst/>
          </a:prstGeom>
          <a:noFill/>
          <a:ln>
            <a:solidFill>
              <a:srgbClr val="FF0000"/>
            </a:solidFill>
          </a:ln>
        </p:spPr>
        <p:txBody>
          <a:bodyPr wrap="square" rtlCol="0">
            <a:spAutoFit/>
          </a:bodyPr>
          <a:lstStyle/>
          <a:p>
            <a:pPr algn="ctr"/>
            <a:r>
              <a:rPr lang="en-GB" sz="1600" dirty="0" smtClean="0">
                <a:solidFill>
                  <a:srgbClr val="FF0000"/>
                </a:solidFill>
              </a:rPr>
              <a:t>UNDERARM CHALLENGE:</a:t>
            </a:r>
          </a:p>
          <a:p>
            <a:pPr marL="285750" indent="-285750">
              <a:buFont typeface="Arial" panose="020B0604020202020204" pitchFamily="34" charset="0"/>
              <a:buChar char="•"/>
            </a:pPr>
            <a:r>
              <a:rPr lang="en-GB" sz="1400" dirty="0" smtClean="0"/>
              <a:t>Underarm throw the tennis ball into an upturned cone and repeat with all cones.  Put the cones randomly around the area.</a:t>
            </a:r>
          </a:p>
          <a:p>
            <a:pPr marL="285750" indent="-285750">
              <a:buFont typeface="Arial" panose="020B0604020202020204" pitchFamily="34" charset="0"/>
              <a:buChar char="•"/>
            </a:pPr>
            <a:r>
              <a:rPr lang="en-GB" sz="1400" dirty="0" smtClean="0"/>
              <a:t>Extra challenges: space the cones out further, have a friend to catch the ball at each cone, larger ball, play against your friends and family, practice to improve your personal best.</a:t>
            </a:r>
            <a:endParaRPr lang="en-GB" sz="700" dirty="0" smtClean="0"/>
          </a:p>
        </p:txBody>
      </p:sp>
      <p:sp>
        <p:nvSpPr>
          <p:cNvPr id="9" name="Title 3"/>
          <p:cNvSpPr txBox="1">
            <a:spLocks/>
          </p:cNvSpPr>
          <p:nvPr/>
        </p:nvSpPr>
        <p:spPr>
          <a:xfrm>
            <a:off x="1462392" y="1155258"/>
            <a:ext cx="6219215" cy="5859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600" b="1" dirty="0" smtClean="0">
                <a:solidFill>
                  <a:srgbClr val="FF0000"/>
                </a:solidFill>
              </a:rPr>
              <a:t>POTTERMUS</a:t>
            </a:r>
            <a:r>
              <a:rPr lang="en-GB" sz="2600" dirty="0" smtClean="0">
                <a:solidFill>
                  <a:srgbClr val="FF0000"/>
                </a:solidFill>
              </a:rPr>
              <a:t> </a:t>
            </a:r>
            <a:r>
              <a:rPr lang="en-GB" sz="2600" b="1" dirty="0" smtClean="0">
                <a:solidFill>
                  <a:srgbClr val="FF0000"/>
                </a:solidFill>
              </a:rPr>
              <a:t>ACTIVE HOMEWORK TASK</a:t>
            </a:r>
            <a:r>
              <a:rPr lang="en-GB" sz="2600" dirty="0" smtClean="0">
                <a:solidFill>
                  <a:srgbClr val="FF0000"/>
                </a:solidFill>
              </a:rPr>
              <a:t/>
            </a:r>
            <a:br>
              <a:rPr lang="en-GB" sz="2600" dirty="0" smtClean="0">
                <a:solidFill>
                  <a:srgbClr val="FF0000"/>
                </a:solidFill>
              </a:rPr>
            </a:br>
            <a:r>
              <a:rPr lang="en-GB" sz="2600" dirty="0" smtClean="0">
                <a:solidFill>
                  <a:srgbClr val="FF0000"/>
                </a:solidFill>
              </a:rPr>
              <a:t>‘Throwing’</a:t>
            </a:r>
            <a:endParaRPr lang="en-GB" sz="2600" dirty="0">
              <a:solidFill>
                <a:srgbClr val="FF0000"/>
              </a:solidFill>
            </a:endParaRPr>
          </a:p>
        </p:txBody>
      </p:sp>
      <p:sp>
        <p:nvSpPr>
          <p:cNvPr id="10" name="TextBox 9"/>
          <p:cNvSpPr txBox="1"/>
          <p:nvPr/>
        </p:nvSpPr>
        <p:spPr>
          <a:xfrm>
            <a:off x="4726030" y="3429000"/>
            <a:ext cx="3374363" cy="1908215"/>
          </a:xfrm>
          <a:prstGeom prst="rect">
            <a:avLst/>
          </a:prstGeom>
          <a:noFill/>
          <a:ln>
            <a:solidFill>
              <a:srgbClr val="FF0000"/>
            </a:solidFill>
          </a:ln>
        </p:spPr>
        <p:txBody>
          <a:bodyPr wrap="square" rtlCol="0">
            <a:spAutoFit/>
          </a:bodyPr>
          <a:lstStyle/>
          <a:p>
            <a:r>
              <a:rPr lang="en-GB" sz="1600" dirty="0" smtClean="0">
                <a:solidFill>
                  <a:srgbClr val="FF0000"/>
                </a:solidFill>
              </a:rPr>
              <a:t>Equipment:</a:t>
            </a:r>
            <a:r>
              <a:rPr lang="en-GB" sz="1600" dirty="0"/>
              <a:t> </a:t>
            </a:r>
            <a:r>
              <a:rPr lang="en-GB" sz="1600" dirty="0" smtClean="0"/>
              <a:t>4 cones, ball, timer</a:t>
            </a:r>
          </a:p>
          <a:p>
            <a:endParaRPr lang="en-GB" dirty="0" smtClean="0"/>
          </a:p>
          <a:p>
            <a:endParaRPr lang="en-GB" dirty="0"/>
          </a:p>
          <a:p>
            <a:r>
              <a:rPr lang="en-GB" sz="1200" dirty="0" smtClean="0"/>
              <a:t>start</a:t>
            </a:r>
            <a:r>
              <a:rPr lang="en-GB" dirty="0" smtClean="0"/>
              <a:t>	              </a:t>
            </a:r>
          </a:p>
          <a:p>
            <a:endParaRPr lang="en-GB" dirty="0"/>
          </a:p>
          <a:p>
            <a:endParaRPr lang="en-GB" dirty="0" smtClean="0"/>
          </a:p>
          <a:p>
            <a:pPr algn="ctr"/>
            <a:endParaRPr lang="en-GB" sz="1200" dirty="0" smtClean="0"/>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71846" y="3841233"/>
            <a:ext cx="216529" cy="203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0110" y="4944602"/>
            <a:ext cx="216530" cy="203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15"/>
          <p:cNvSpPr/>
          <p:nvPr/>
        </p:nvSpPr>
        <p:spPr>
          <a:xfrm>
            <a:off x="5882242" y="3996254"/>
            <a:ext cx="184163" cy="175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6488610" y="4589892"/>
            <a:ext cx="184163" cy="1759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p:cNvCxnSpPr/>
          <p:nvPr/>
        </p:nvCxnSpPr>
        <p:spPr>
          <a:xfrm>
            <a:off x="5148064" y="4141621"/>
            <a:ext cx="0" cy="68053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03768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10999" b="-1"/>
          <a:stretch/>
        </p:blipFill>
        <p:spPr>
          <a:xfrm>
            <a:off x="20" y="10"/>
            <a:ext cx="9143980" cy="6857990"/>
          </a:xfrm>
          <a:prstGeom prst="rect">
            <a:avLst/>
          </a:prstGeom>
          <a:ln>
            <a:solidFill>
              <a:schemeClr val="bg1"/>
            </a:solidFill>
          </a:ln>
        </p:spPr>
      </p:pic>
      <p:sp>
        <p:nvSpPr>
          <p:cNvPr id="3" name="Rectangle 2"/>
          <p:cNvSpPr/>
          <p:nvPr/>
        </p:nvSpPr>
        <p:spPr>
          <a:xfrm>
            <a:off x="755576" y="692696"/>
            <a:ext cx="7632848" cy="5544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FF0000"/>
                </a:solidFill>
                <a:cs typeface="Arial" panose="020B0604020202020204" pitchFamily="34" charset="0"/>
              </a:rPr>
              <a:t>			</a:t>
            </a:r>
            <a:r>
              <a:rPr lang="en-GB">
                <a:solidFill>
                  <a:srgbClr val="FF0000"/>
                </a:solidFill>
                <a:cs typeface="Arial" panose="020B0604020202020204" pitchFamily="34" charset="0"/>
              </a:rPr>
              <a:t>	</a:t>
            </a:r>
            <a:endParaRPr lang="en-GB" b="1" u="sng" dirty="0">
              <a:solidFill>
                <a:srgbClr val="FF0000"/>
              </a:solidFill>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048" y="832888"/>
            <a:ext cx="865632" cy="1011936"/>
          </a:xfrm>
          <a:prstGeom prst="rect">
            <a:avLst/>
          </a:prstGeom>
        </p:spPr>
      </p:pic>
      <p:pic>
        <p:nvPicPr>
          <p:cNvPr id="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8375" y="692697"/>
            <a:ext cx="1100049" cy="1239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825" t="23059" r="14825" b="24985"/>
          <a:stretch/>
        </p:blipFill>
        <p:spPr bwMode="auto">
          <a:xfrm>
            <a:off x="1043608" y="3429000"/>
            <a:ext cx="3394390" cy="1941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http://premierleague-guidelines.s3-eu-west-1.amazonaws.com/app/uploads/2016/04/PL_Logo_primaryStars_RGB_Horizontal_HR-1500x555.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5856" y="5373216"/>
            <a:ext cx="2592288" cy="925817"/>
          </a:xfrm>
          <a:prstGeom prst="rect">
            <a:avLst/>
          </a:prstGeom>
          <a:noFill/>
          <a:ln>
            <a:noFill/>
          </a:ln>
        </p:spPr>
      </p:pic>
      <p:sp>
        <p:nvSpPr>
          <p:cNvPr id="8" name="TextBox 7"/>
          <p:cNvSpPr txBox="1"/>
          <p:nvPr/>
        </p:nvSpPr>
        <p:spPr>
          <a:xfrm>
            <a:off x="1043618" y="1923620"/>
            <a:ext cx="7056784" cy="1200329"/>
          </a:xfrm>
          <a:prstGeom prst="rect">
            <a:avLst/>
          </a:prstGeom>
          <a:noFill/>
          <a:ln>
            <a:solidFill>
              <a:srgbClr val="FF0000"/>
            </a:solidFill>
          </a:ln>
        </p:spPr>
        <p:txBody>
          <a:bodyPr wrap="square" rtlCol="0">
            <a:spAutoFit/>
          </a:bodyPr>
          <a:lstStyle/>
          <a:p>
            <a:pPr algn="ctr"/>
            <a:r>
              <a:rPr lang="en-GB" sz="1600" dirty="0" smtClean="0">
                <a:solidFill>
                  <a:srgbClr val="FF0000"/>
                </a:solidFill>
              </a:rPr>
              <a:t>HOLD IT CHALLENGE:</a:t>
            </a:r>
          </a:p>
          <a:p>
            <a:pPr marL="285750" indent="-285750">
              <a:buFont typeface="Arial" panose="020B0604020202020204" pitchFamily="34" charset="0"/>
              <a:buChar char="•"/>
            </a:pPr>
            <a:r>
              <a:rPr lang="en-GB" sz="1400" dirty="0" smtClean="0"/>
              <a:t>How long can you stand on one leg while balancing a ball on one hand with arms outstretched? Decide a target time e.g. 60 seconds</a:t>
            </a:r>
          </a:p>
          <a:p>
            <a:pPr marL="285750" indent="-285750">
              <a:buFont typeface="Arial" panose="020B0604020202020204" pitchFamily="34" charset="0"/>
              <a:buChar char="•"/>
            </a:pPr>
            <a:r>
              <a:rPr lang="en-GB" sz="1400" dirty="0" smtClean="0"/>
              <a:t>Extra challenges: hold a ball in each hand, try balancing on the other foot, change time limit, play against your friends and family, practice to improve your personal best.</a:t>
            </a:r>
            <a:endParaRPr lang="en-GB" sz="700" dirty="0" smtClean="0"/>
          </a:p>
        </p:txBody>
      </p:sp>
      <p:sp>
        <p:nvSpPr>
          <p:cNvPr id="9" name="Title 3"/>
          <p:cNvSpPr txBox="1">
            <a:spLocks/>
          </p:cNvSpPr>
          <p:nvPr/>
        </p:nvSpPr>
        <p:spPr>
          <a:xfrm>
            <a:off x="1462392" y="1155258"/>
            <a:ext cx="6219215" cy="5859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600" b="1" dirty="0" smtClean="0">
                <a:solidFill>
                  <a:srgbClr val="FF0000"/>
                </a:solidFill>
              </a:rPr>
              <a:t>POTTERMUS</a:t>
            </a:r>
            <a:r>
              <a:rPr lang="en-GB" sz="2600" dirty="0" smtClean="0">
                <a:solidFill>
                  <a:srgbClr val="FF0000"/>
                </a:solidFill>
              </a:rPr>
              <a:t> </a:t>
            </a:r>
            <a:r>
              <a:rPr lang="en-GB" sz="2600" b="1" dirty="0" smtClean="0">
                <a:solidFill>
                  <a:srgbClr val="FF0000"/>
                </a:solidFill>
              </a:rPr>
              <a:t>ACTIVE HOMEWORK TASK</a:t>
            </a:r>
            <a:r>
              <a:rPr lang="en-GB" sz="2600" dirty="0" smtClean="0">
                <a:solidFill>
                  <a:srgbClr val="FF0000"/>
                </a:solidFill>
              </a:rPr>
              <a:t/>
            </a:r>
            <a:br>
              <a:rPr lang="en-GB" sz="2600" dirty="0" smtClean="0">
                <a:solidFill>
                  <a:srgbClr val="FF0000"/>
                </a:solidFill>
              </a:rPr>
            </a:br>
            <a:r>
              <a:rPr lang="en-GB" sz="2600" dirty="0" smtClean="0">
                <a:solidFill>
                  <a:srgbClr val="FF0000"/>
                </a:solidFill>
              </a:rPr>
              <a:t>‘Balance’</a:t>
            </a:r>
            <a:endParaRPr lang="en-GB" sz="2600" dirty="0">
              <a:solidFill>
                <a:srgbClr val="FF0000"/>
              </a:solidFill>
            </a:endParaRPr>
          </a:p>
        </p:txBody>
      </p:sp>
      <p:sp>
        <p:nvSpPr>
          <p:cNvPr id="10" name="TextBox 9"/>
          <p:cNvSpPr txBox="1"/>
          <p:nvPr/>
        </p:nvSpPr>
        <p:spPr>
          <a:xfrm>
            <a:off x="4726030" y="3429000"/>
            <a:ext cx="3374363" cy="1908215"/>
          </a:xfrm>
          <a:prstGeom prst="rect">
            <a:avLst/>
          </a:prstGeom>
          <a:noFill/>
          <a:ln>
            <a:solidFill>
              <a:srgbClr val="FF0000"/>
            </a:solidFill>
          </a:ln>
        </p:spPr>
        <p:txBody>
          <a:bodyPr wrap="square" rtlCol="0">
            <a:spAutoFit/>
          </a:bodyPr>
          <a:lstStyle/>
          <a:p>
            <a:r>
              <a:rPr lang="en-GB" sz="1600" dirty="0" smtClean="0">
                <a:solidFill>
                  <a:srgbClr val="FF0000"/>
                </a:solidFill>
              </a:rPr>
              <a:t>Equipment:</a:t>
            </a:r>
            <a:r>
              <a:rPr lang="en-GB" sz="1600" dirty="0"/>
              <a:t> </a:t>
            </a:r>
            <a:r>
              <a:rPr lang="en-GB" sz="1600" dirty="0" smtClean="0"/>
              <a:t>2 balls, timer</a:t>
            </a:r>
          </a:p>
          <a:p>
            <a:endParaRPr lang="en-GB" dirty="0" smtClean="0"/>
          </a:p>
          <a:p>
            <a:endParaRPr lang="en-GB" dirty="0"/>
          </a:p>
          <a:p>
            <a:r>
              <a:rPr lang="en-GB" dirty="0" smtClean="0"/>
              <a:t>	              </a:t>
            </a:r>
          </a:p>
          <a:p>
            <a:endParaRPr lang="en-GB" dirty="0"/>
          </a:p>
          <a:p>
            <a:endParaRPr lang="en-GB" dirty="0" smtClean="0"/>
          </a:p>
          <a:p>
            <a:pPr algn="ctr"/>
            <a:endParaRPr lang="en-GB" sz="1200" dirty="0" smtClean="0"/>
          </a:p>
        </p:txBody>
      </p:sp>
      <p:sp>
        <p:nvSpPr>
          <p:cNvPr id="12" name="Oval 11"/>
          <p:cNvSpPr/>
          <p:nvPr/>
        </p:nvSpPr>
        <p:spPr>
          <a:xfrm>
            <a:off x="6228184" y="3933056"/>
            <a:ext cx="288032"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a:off x="6372200" y="4293096"/>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868144" y="4437112"/>
            <a:ext cx="936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994422" y="4869160"/>
            <a:ext cx="377778" cy="2828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0" idx="2"/>
          </p:cNvCxnSpPr>
          <p:nvPr/>
        </p:nvCxnSpPr>
        <p:spPr>
          <a:xfrm>
            <a:off x="6372200" y="4869160"/>
            <a:ext cx="41012" cy="468055"/>
          </a:xfrm>
          <a:prstGeom prst="line">
            <a:avLst/>
          </a:prstGeom>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5778398" y="4217145"/>
            <a:ext cx="216024" cy="216024"/>
          </a:xfrm>
          <a:prstGeom prst="ellipse">
            <a:avLst/>
          </a:prstGeom>
          <a:solidFill>
            <a:srgbClr val="FF24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62556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10999" b="-1"/>
          <a:stretch/>
        </p:blipFill>
        <p:spPr>
          <a:xfrm>
            <a:off x="20" y="10"/>
            <a:ext cx="9143980" cy="6857990"/>
          </a:xfrm>
          <a:prstGeom prst="rect">
            <a:avLst/>
          </a:prstGeom>
          <a:ln>
            <a:solidFill>
              <a:schemeClr val="bg1"/>
            </a:solidFill>
          </a:ln>
        </p:spPr>
      </p:pic>
      <p:sp>
        <p:nvSpPr>
          <p:cNvPr id="3" name="Rectangle 2"/>
          <p:cNvSpPr/>
          <p:nvPr/>
        </p:nvSpPr>
        <p:spPr>
          <a:xfrm>
            <a:off x="755576" y="692696"/>
            <a:ext cx="7632848" cy="5544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FF0000"/>
                </a:solidFill>
                <a:cs typeface="Arial" panose="020B0604020202020204" pitchFamily="34" charset="0"/>
              </a:rPr>
              <a:t>			</a:t>
            </a:r>
            <a:r>
              <a:rPr lang="en-GB">
                <a:solidFill>
                  <a:srgbClr val="FF0000"/>
                </a:solidFill>
                <a:cs typeface="Arial" panose="020B0604020202020204" pitchFamily="34" charset="0"/>
              </a:rPr>
              <a:t>	</a:t>
            </a:r>
            <a:endParaRPr lang="en-GB" b="1" u="sng" dirty="0">
              <a:solidFill>
                <a:srgbClr val="FF0000"/>
              </a:solidFill>
              <a:cs typeface="Arial" panose="020B060402020202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048" y="832888"/>
            <a:ext cx="865632" cy="1011936"/>
          </a:xfrm>
          <a:prstGeom prst="rect">
            <a:avLst/>
          </a:prstGeom>
        </p:spPr>
      </p:pic>
      <p:pic>
        <p:nvPicPr>
          <p:cNvPr id="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8375" y="692697"/>
            <a:ext cx="1100049" cy="1239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http://premierleague-guidelines.s3-eu-west-1.amazonaws.com/app/uploads/2016/04/PL_Logo_primaryStars_RGB_Horizontal_HR-1500x555.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5856" y="5373216"/>
            <a:ext cx="2592288" cy="925817"/>
          </a:xfrm>
          <a:prstGeom prst="rect">
            <a:avLst/>
          </a:prstGeom>
          <a:noFill/>
          <a:ln>
            <a:noFill/>
          </a:ln>
        </p:spPr>
      </p:pic>
      <p:sp>
        <p:nvSpPr>
          <p:cNvPr id="7" name="Title 3"/>
          <p:cNvSpPr txBox="1">
            <a:spLocks/>
          </p:cNvSpPr>
          <p:nvPr/>
        </p:nvSpPr>
        <p:spPr>
          <a:xfrm>
            <a:off x="1462392" y="1155258"/>
            <a:ext cx="6219215" cy="5859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600" b="1" dirty="0" smtClean="0">
                <a:solidFill>
                  <a:srgbClr val="FF0000"/>
                </a:solidFill>
              </a:rPr>
              <a:t>POTTERMUS</a:t>
            </a:r>
            <a:r>
              <a:rPr lang="en-GB" sz="2600" dirty="0" smtClean="0">
                <a:solidFill>
                  <a:srgbClr val="FF0000"/>
                </a:solidFill>
              </a:rPr>
              <a:t> </a:t>
            </a:r>
            <a:r>
              <a:rPr lang="en-GB" sz="2600" b="1" dirty="0" smtClean="0">
                <a:solidFill>
                  <a:srgbClr val="FF0000"/>
                </a:solidFill>
              </a:rPr>
              <a:t>ACTIVE HOMEWORK TASK</a:t>
            </a:r>
            <a:r>
              <a:rPr lang="en-GB" sz="2600" dirty="0" smtClean="0">
                <a:solidFill>
                  <a:srgbClr val="FF0000"/>
                </a:solidFill>
              </a:rPr>
              <a:t/>
            </a:r>
            <a:br>
              <a:rPr lang="en-GB" sz="2600" dirty="0" smtClean="0">
                <a:solidFill>
                  <a:srgbClr val="FF0000"/>
                </a:solidFill>
              </a:rPr>
            </a:br>
            <a:r>
              <a:rPr lang="en-GB" sz="2600" dirty="0" smtClean="0">
                <a:solidFill>
                  <a:srgbClr val="FF0000"/>
                </a:solidFill>
              </a:rPr>
              <a:t>‘Throwing’</a:t>
            </a:r>
            <a:endParaRPr lang="en-GB" sz="2600" dirty="0">
              <a:solidFill>
                <a:srgbClr val="FF0000"/>
              </a:solidFill>
            </a:endParaRPr>
          </a:p>
        </p:txBody>
      </p:sp>
      <p:sp>
        <p:nvSpPr>
          <p:cNvPr id="8" name="TextBox 7"/>
          <p:cNvSpPr txBox="1"/>
          <p:nvPr/>
        </p:nvSpPr>
        <p:spPr>
          <a:xfrm>
            <a:off x="1043618" y="1923620"/>
            <a:ext cx="7056784" cy="1415772"/>
          </a:xfrm>
          <a:prstGeom prst="rect">
            <a:avLst/>
          </a:prstGeom>
          <a:noFill/>
          <a:ln>
            <a:solidFill>
              <a:srgbClr val="FF0000"/>
            </a:solidFill>
          </a:ln>
        </p:spPr>
        <p:txBody>
          <a:bodyPr wrap="square" rtlCol="0">
            <a:spAutoFit/>
          </a:bodyPr>
          <a:lstStyle/>
          <a:p>
            <a:pPr algn="ctr"/>
            <a:r>
              <a:rPr lang="en-GB" sz="1600" dirty="0" smtClean="0">
                <a:solidFill>
                  <a:srgbClr val="FF0000"/>
                </a:solidFill>
              </a:rPr>
              <a:t>HIT THE CONES CHALLENGE:</a:t>
            </a:r>
          </a:p>
          <a:p>
            <a:pPr marL="285750" indent="-285750">
              <a:buFont typeface="Arial" panose="020B0604020202020204" pitchFamily="34" charset="0"/>
              <a:buChar char="•"/>
            </a:pPr>
            <a:r>
              <a:rPr lang="en-GB" sz="1400" dirty="0" smtClean="0"/>
              <a:t>Using a rolling action hit the cones in order of nearest to furthest away. If you miss, run to collect ball and bring back to the start.  Once the nearest cone has been hit bring the cone back to the start position. How far can you get up the cone ladder in 30 seconds.</a:t>
            </a:r>
          </a:p>
          <a:p>
            <a:pPr marL="285750" indent="-285750">
              <a:buFont typeface="Arial" panose="020B0604020202020204" pitchFamily="34" charset="0"/>
              <a:buChar char="•"/>
            </a:pPr>
            <a:r>
              <a:rPr lang="en-GB" sz="1400" dirty="0" smtClean="0"/>
              <a:t>Extra challenges: increase time, increase the distance of cones, size of the ball, play against your friends and family, practice to improve your personal best.</a:t>
            </a:r>
            <a:endParaRPr lang="en-GB" sz="700" dirty="0" smtClean="0"/>
          </a:p>
        </p:txBody>
      </p:sp>
      <p:pic>
        <p:nvPicPr>
          <p:cNvPr id="9"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4825" t="23059" r="14825" b="24985"/>
          <a:stretch/>
        </p:blipFill>
        <p:spPr bwMode="auto">
          <a:xfrm>
            <a:off x="1043608" y="3429000"/>
            <a:ext cx="3394390" cy="1941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726030" y="3429000"/>
            <a:ext cx="3374363" cy="1815882"/>
          </a:xfrm>
          <a:prstGeom prst="rect">
            <a:avLst/>
          </a:prstGeom>
          <a:noFill/>
          <a:ln>
            <a:solidFill>
              <a:srgbClr val="FF0000"/>
            </a:solidFill>
          </a:ln>
        </p:spPr>
        <p:txBody>
          <a:bodyPr wrap="square" rtlCol="0">
            <a:spAutoFit/>
          </a:bodyPr>
          <a:lstStyle/>
          <a:p>
            <a:r>
              <a:rPr lang="en-GB" sz="1600" dirty="0" smtClean="0">
                <a:solidFill>
                  <a:srgbClr val="FF0000"/>
                </a:solidFill>
              </a:rPr>
              <a:t>Equipment:</a:t>
            </a:r>
            <a:r>
              <a:rPr lang="en-GB" sz="1600" dirty="0"/>
              <a:t> </a:t>
            </a:r>
            <a:r>
              <a:rPr lang="en-GB" sz="1600" dirty="0" smtClean="0"/>
              <a:t>4 cones, ball, timer</a:t>
            </a:r>
          </a:p>
          <a:p>
            <a:endParaRPr lang="en-GB" dirty="0" smtClean="0"/>
          </a:p>
          <a:p>
            <a:endParaRPr lang="en-GB" dirty="0"/>
          </a:p>
          <a:p>
            <a:endParaRPr lang="en-GB" dirty="0" smtClean="0"/>
          </a:p>
          <a:p>
            <a:r>
              <a:rPr lang="en-GB" sz="1100" dirty="0" smtClean="0"/>
              <a:t>start</a:t>
            </a:r>
            <a:endParaRPr lang="en-GB" sz="1100" dirty="0"/>
          </a:p>
          <a:p>
            <a:endParaRPr lang="en-GB" dirty="0" smtClean="0"/>
          </a:p>
          <a:p>
            <a:pPr algn="ctr"/>
            <a:endParaRPr lang="en-GB" sz="1200" dirty="0" smtClean="0"/>
          </a:p>
        </p:txBody>
      </p:sp>
      <p:grpSp>
        <p:nvGrpSpPr>
          <p:cNvPr id="12" name="Group 11"/>
          <p:cNvGrpSpPr/>
          <p:nvPr/>
        </p:nvGrpSpPr>
        <p:grpSpPr>
          <a:xfrm>
            <a:off x="4848711" y="4397545"/>
            <a:ext cx="2113565" cy="148353"/>
            <a:chOff x="4848711" y="4397545"/>
            <a:chExt cx="2113565" cy="148353"/>
          </a:xfrm>
        </p:grpSpPr>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52623" y="4399848"/>
              <a:ext cx="155575"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64122" y="4399848"/>
              <a:ext cx="155575"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91219" y="4399848"/>
              <a:ext cx="158750"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04248" y="4397545"/>
              <a:ext cx="158028" cy="148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48711" y="4399848"/>
              <a:ext cx="155575" cy="146050"/>
            </a:xfrm>
            <a:prstGeom prst="rect">
              <a:avLst/>
            </a:prstGeom>
            <a:solidFill>
              <a:schemeClr val="bg1"/>
            </a:solidFill>
            <a:ln>
              <a:noFill/>
            </a:ln>
            <a:effectLst/>
          </p:spPr>
        </p:pic>
      </p:grpSp>
    </p:spTree>
    <p:extLst>
      <p:ext uri="{BB962C8B-B14F-4D97-AF65-F5344CB8AC3E}">
        <p14:creationId xmlns:p14="http://schemas.microsoft.com/office/powerpoint/2010/main" val="33860502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10999" b="-1"/>
          <a:stretch/>
        </p:blipFill>
        <p:spPr>
          <a:xfrm>
            <a:off x="20" y="10"/>
            <a:ext cx="9143980" cy="6857990"/>
          </a:xfrm>
          <a:prstGeom prst="rect">
            <a:avLst/>
          </a:prstGeom>
          <a:ln>
            <a:solidFill>
              <a:schemeClr val="bg1"/>
            </a:solidFill>
          </a:ln>
        </p:spPr>
      </p:pic>
      <p:sp>
        <p:nvSpPr>
          <p:cNvPr id="3" name="Rectangle 2"/>
          <p:cNvSpPr/>
          <p:nvPr/>
        </p:nvSpPr>
        <p:spPr>
          <a:xfrm>
            <a:off x="755576" y="692696"/>
            <a:ext cx="7632848" cy="5544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FF0000"/>
                </a:solidFill>
                <a:cs typeface="Arial" panose="020B0604020202020204" pitchFamily="34" charset="0"/>
              </a:rPr>
              <a:t>				</a:t>
            </a:r>
            <a:endParaRPr lang="en-GB" b="1" u="sng" dirty="0">
              <a:solidFill>
                <a:srgbClr val="FF0000"/>
              </a:solidFill>
              <a:cs typeface="Arial" panose="020B0604020202020204" pitchFamily="34" charset="0"/>
            </a:endParaRPr>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825" t="23059" r="14825" b="24985"/>
          <a:stretch/>
        </p:blipFill>
        <p:spPr bwMode="auto">
          <a:xfrm>
            <a:off x="1043608" y="3429000"/>
            <a:ext cx="3394390" cy="1941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048" y="832888"/>
            <a:ext cx="865632" cy="1011936"/>
          </a:xfrm>
          <a:prstGeom prst="rect">
            <a:avLst/>
          </a:prstGeom>
        </p:spPr>
      </p:pic>
      <p:pic>
        <p:nvPicPr>
          <p:cNvPr id="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8375" y="692697"/>
            <a:ext cx="1100049" cy="1239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3"/>
          <p:cNvSpPr txBox="1">
            <a:spLocks/>
          </p:cNvSpPr>
          <p:nvPr/>
        </p:nvSpPr>
        <p:spPr>
          <a:xfrm>
            <a:off x="1462392" y="1155258"/>
            <a:ext cx="6219215" cy="5859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600" b="1" dirty="0" smtClean="0">
                <a:solidFill>
                  <a:srgbClr val="FF0000"/>
                </a:solidFill>
              </a:rPr>
              <a:t>POTTERMUS</a:t>
            </a:r>
            <a:r>
              <a:rPr lang="en-GB" sz="2600" dirty="0" smtClean="0">
                <a:solidFill>
                  <a:srgbClr val="FF0000"/>
                </a:solidFill>
              </a:rPr>
              <a:t> </a:t>
            </a:r>
            <a:r>
              <a:rPr lang="en-GB" sz="2600" b="1" dirty="0" smtClean="0">
                <a:solidFill>
                  <a:srgbClr val="FF0000"/>
                </a:solidFill>
              </a:rPr>
              <a:t>ACTIVE HOMEWORK TASK</a:t>
            </a:r>
            <a:r>
              <a:rPr lang="en-GB" sz="2600" dirty="0" smtClean="0">
                <a:solidFill>
                  <a:srgbClr val="FF0000"/>
                </a:solidFill>
              </a:rPr>
              <a:t/>
            </a:r>
            <a:br>
              <a:rPr lang="en-GB" sz="2600" dirty="0" smtClean="0">
                <a:solidFill>
                  <a:srgbClr val="FF0000"/>
                </a:solidFill>
              </a:rPr>
            </a:br>
            <a:r>
              <a:rPr lang="en-GB" sz="2600" dirty="0" smtClean="0">
                <a:solidFill>
                  <a:srgbClr val="FF0000"/>
                </a:solidFill>
              </a:rPr>
              <a:t>‘Co-ordination’</a:t>
            </a:r>
            <a:endParaRPr lang="en-GB" sz="2600" dirty="0">
              <a:solidFill>
                <a:srgbClr val="FF0000"/>
              </a:solidFill>
            </a:endParaRPr>
          </a:p>
        </p:txBody>
      </p:sp>
      <p:pic>
        <p:nvPicPr>
          <p:cNvPr id="8" name="Picture 7" descr="http://premierleague-guidelines.s3-eu-west-1.amazonaws.com/app/uploads/2016/04/PL_Logo_primaryStars_RGB_Horizontal_HR-1500x555.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5856" y="5373216"/>
            <a:ext cx="2592288" cy="925817"/>
          </a:xfrm>
          <a:prstGeom prst="rect">
            <a:avLst/>
          </a:prstGeom>
          <a:noFill/>
          <a:ln>
            <a:noFill/>
          </a:ln>
        </p:spPr>
      </p:pic>
      <p:sp>
        <p:nvSpPr>
          <p:cNvPr id="9" name="TextBox 8"/>
          <p:cNvSpPr txBox="1"/>
          <p:nvPr/>
        </p:nvSpPr>
        <p:spPr>
          <a:xfrm>
            <a:off x="4726030" y="3429000"/>
            <a:ext cx="3374363" cy="1815882"/>
          </a:xfrm>
          <a:prstGeom prst="rect">
            <a:avLst/>
          </a:prstGeom>
          <a:noFill/>
          <a:ln>
            <a:solidFill>
              <a:srgbClr val="FF0000"/>
            </a:solidFill>
          </a:ln>
        </p:spPr>
        <p:txBody>
          <a:bodyPr wrap="square" rtlCol="0">
            <a:spAutoFit/>
          </a:bodyPr>
          <a:lstStyle/>
          <a:p>
            <a:r>
              <a:rPr lang="en-GB" sz="1600" dirty="0" smtClean="0">
                <a:solidFill>
                  <a:srgbClr val="FF0000"/>
                </a:solidFill>
              </a:rPr>
              <a:t>Equipment:</a:t>
            </a:r>
            <a:r>
              <a:rPr lang="en-GB" sz="1600" dirty="0" smtClean="0"/>
              <a:t> cones, timer</a:t>
            </a:r>
          </a:p>
          <a:p>
            <a:endParaRPr lang="en-GB" dirty="0" smtClean="0"/>
          </a:p>
          <a:p>
            <a:endParaRPr lang="en-GB" dirty="0"/>
          </a:p>
          <a:p>
            <a:endParaRPr lang="en-GB" dirty="0" smtClean="0"/>
          </a:p>
          <a:p>
            <a:endParaRPr lang="en-GB" sz="1100" dirty="0" smtClean="0"/>
          </a:p>
          <a:p>
            <a:pPr algn="ctr"/>
            <a:endParaRPr lang="en-GB" dirty="0" smtClean="0"/>
          </a:p>
          <a:p>
            <a:pPr algn="ctr"/>
            <a:endParaRPr lang="en-GB" sz="1200" dirty="0" smtClean="0"/>
          </a:p>
        </p:txBody>
      </p:sp>
      <p:sp>
        <p:nvSpPr>
          <p:cNvPr id="10" name="TextBox 9"/>
          <p:cNvSpPr txBox="1"/>
          <p:nvPr/>
        </p:nvSpPr>
        <p:spPr>
          <a:xfrm>
            <a:off x="1031969" y="1923620"/>
            <a:ext cx="7056784" cy="1200329"/>
          </a:xfrm>
          <a:prstGeom prst="rect">
            <a:avLst/>
          </a:prstGeom>
          <a:noFill/>
          <a:ln>
            <a:solidFill>
              <a:srgbClr val="FF0000"/>
            </a:solidFill>
          </a:ln>
        </p:spPr>
        <p:txBody>
          <a:bodyPr wrap="square" rtlCol="0">
            <a:spAutoFit/>
          </a:bodyPr>
          <a:lstStyle/>
          <a:p>
            <a:pPr algn="ctr"/>
            <a:r>
              <a:rPr lang="en-GB" sz="1600" dirty="0" smtClean="0">
                <a:solidFill>
                  <a:srgbClr val="FF0000"/>
                </a:solidFill>
              </a:rPr>
              <a:t>HOP SCOTCH CHALLENGE:</a:t>
            </a:r>
          </a:p>
          <a:p>
            <a:pPr marL="285750" indent="-285750">
              <a:buFont typeface="Arial" panose="020B0604020202020204" pitchFamily="34" charset="0"/>
              <a:buChar char="•"/>
            </a:pPr>
            <a:r>
              <a:rPr lang="en-GB" sz="1400" dirty="0" smtClean="0"/>
              <a:t>How many times can you hop, skip and jump from cone to cone in 30 seconds? Cone must be touched with your hand. </a:t>
            </a:r>
          </a:p>
          <a:p>
            <a:pPr marL="285750" indent="-285750">
              <a:buFont typeface="Arial" panose="020B0604020202020204" pitchFamily="34" charset="0"/>
              <a:buChar char="•"/>
            </a:pPr>
            <a:r>
              <a:rPr lang="en-GB" sz="1400" dirty="0" smtClean="0"/>
              <a:t>Extra challenges: increase time, increase distance, play against your friends and family, practice to improve your personal best.</a:t>
            </a:r>
            <a:endParaRPr lang="en-GB" sz="700" dirty="0" smtClean="0"/>
          </a:p>
        </p:txBody>
      </p:sp>
      <p:grpSp>
        <p:nvGrpSpPr>
          <p:cNvPr id="11" name="Group 10"/>
          <p:cNvGrpSpPr/>
          <p:nvPr/>
        </p:nvGrpSpPr>
        <p:grpSpPr>
          <a:xfrm>
            <a:off x="6192920" y="3867798"/>
            <a:ext cx="220291" cy="1286221"/>
            <a:chOff x="5724127" y="3861048"/>
            <a:chExt cx="220291" cy="1286221"/>
          </a:xfrm>
        </p:grpSpPr>
        <p:sp>
          <p:nvSpPr>
            <p:cNvPr id="12" name="Oval 11"/>
            <p:cNvSpPr/>
            <p:nvPr/>
          </p:nvSpPr>
          <p:spPr>
            <a:xfrm>
              <a:off x="5724127" y="3861048"/>
              <a:ext cx="184163" cy="175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4128" y="4944602"/>
              <a:ext cx="220290" cy="202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5" name="Straight Arrow Connector 14"/>
          <p:cNvCxnSpPr/>
          <p:nvPr/>
        </p:nvCxnSpPr>
        <p:spPr>
          <a:xfrm flipV="1">
            <a:off x="6377083" y="4149080"/>
            <a:ext cx="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217955" y="4149080"/>
            <a:ext cx="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807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10999" b="-1"/>
          <a:stretch/>
        </p:blipFill>
        <p:spPr>
          <a:xfrm>
            <a:off x="20" y="10"/>
            <a:ext cx="9143980" cy="6857990"/>
          </a:xfrm>
          <a:prstGeom prst="rect">
            <a:avLst/>
          </a:prstGeom>
          <a:ln>
            <a:solidFill>
              <a:schemeClr val="bg1"/>
            </a:solidFill>
          </a:ln>
        </p:spPr>
      </p:pic>
      <p:sp>
        <p:nvSpPr>
          <p:cNvPr id="3" name="Rectangle 2"/>
          <p:cNvSpPr/>
          <p:nvPr/>
        </p:nvSpPr>
        <p:spPr>
          <a:xfrm>
            <a:off x="755576" y="692696"/>
            <a:ext cx="7632848" cy="5544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FF0000"/>
                </a:solidFill>
                <a:cs typeface="Arial" panose="020B0604020202020204" pitchFamily="34" charset="0"/>
              </a:rPr>
              <a:t>				</a:t>
            </a:r>
            <a:endParaRPr lang="en-GB" b="1" u="sng" dirty="0">
              <a:solidFill>
                <a:srgbClr val="FF0000"/>
              </a:solidFill>
              <a:cs typeface="Arial" panose="020B0604020202020204" pitchFamily="34" charset="0"/>
            </a:endParaRPr>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825" t="23059" r="14825" b="24985"/>
          <a:stretch/>
        </p:blipFill>
        <p:spPr bwMode="auto">
          <a:xfrm>
            <a:off x="1043608" y="3429000"/>
            <a:ext cx="3394390" cy="1941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048" y="832888"/>
            <a:ext cx="865632" cy="1011936"/>
          </a:xfrm>
          <a:prstGeom prst="rect">
            <a:avLst/>
          </a:prstGeom>
        </p:spPr>
      </p:pic>
      <p:pic>
        <p:nvPicPr>
          <p:cNvPr id="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8375" y="692697"/>
            <a:ext cx="1100049" cy="1239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3"/>
          <p:cNvSpPr txBox="1">
            <a:spLocks/>
          </p:cNvSpPr>
          <p:nvPr/>
        </p:nvSpPr>
        <p:spPr>
          <a:xfrm>
            <a:off x="1462392" y="1155258"/>
            <a:ext cx="6219215" cy="5859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600" b="1" dirty="0" smtClean="0">
                <a:solidFill>
                  <a:srgbClr val="FF0000"/>
                </a:solidFill>
              </a:rPr>
              <a:t>POTTERMUS</a:t>
            </a:r>
            <a:r>
              <a:rPr lang="en-GB" sz="2600" dirty="0" smtClean="0">
                <a:solidFill>
                  <a:srgbClr val="FF0000"/>
                </a:solidFill>
              </a:rPr>
              <a:t> </a:t>
            </a:r>
            <a:r>
              <a:rPr lang="en-GB" sz="2600" b="1" dirty="0" smtClean="0">
                <a:solidFill>
                  <a:srgbClr val="FF0000"/>
                </a:solidFill>
              </a:rPr>
              <a:t>ACTIVE HOMEWORK TASK</a:t>
            </a:r>
            <a:r>
              <a:rPr lang="en-GB" sz="2600" dirty="0" smtClean="0">
                <a:solidFill>
                  <a:srgbClr val="FF0000"/>
                </a:solidFill>
              </a:rPr>
              <a:t/>
            </a:r>
            <a:br>
              <a:rPr lang="en-GB" sz="2600" dirty="0" smtClean="0">
                <a:solidFill>
                  <a:srgbClr val="FF0000"/>
                </a:solidFill>
              </a:rPr>
            </a:br>
            <a:r>
              <a:rPr lang="en-GB" sz="2600" dirty="0" smtClean="0">
                <a:solidFill>
                  <a:srgbClr val="FF0000"/>
                </a:solidFill>
              </a:rPr>
              <a:t>‘Running’</a:t>
            </a:r>
            <a:endParaRPr lang="en-GB" sz="2600" dirty="0">
              <a:solidFill>
                <a:srgbClr val="FF0000"/>
              </a:solidFill>
            </a:endParaRPr>
          </a:p>
        </p:txBody>
      </p:sp>
      <p:pic>
        <p:nvPicPr>
          <p:cNvPr id="8" name="Picture 7" descr="http://premierleague-guidelines.s3-eu-west-1.amazonaws.com/app/uploads/2016/04/PL_Logo_primaryStars_RGB_Horizontal_HR-1500x555.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5856" y="5373216"/>
            <a:ext cx="2592288" cy="925817"/>
          </a:xfrm>
          <a:prstGeom prst="rect">
            <a:avLst/>
          </a:prstGeom>
          <a:noFill/>
          <a:ln>
            <a:noFill/>
          </a:ln>
        </p:spPr>
      </p:pic>
      <p:sp>
        <p:nvSpPr>
          <p:cNvPr id="9" name="TextBox 8"/>
          <p:cNvSpPr txBox="1"/>
          <p:nvPr/>
        </p:nvSpPr>
        <p:spPr>
          <a:xfrm>
            <a:off x="4726030" y="3429000"/>
            <a:ext cx="3374363" cy="1892826"/>
          </a:xfrm>
          <a:prstGeom prst="rect">
            <a:avLst/>
          </a:prstGeom>
          <a:noFill/>
          <a:ln>
            <a:solidFill>
              <a:srgbClr val="FF0000"/>
            </a:solidFill>
          </a:ln>
        </p:spPr>
        <p:txBody>
          <a:bodyPr wrap="square" rtlCol="0">
            <a:spAutoFit/>
          </a:bodyPr>
          <a:lstStyle/>
          <a:p>
            <a:r>
              <a:rPr lang="en-GB" sz="1600" dirty="0" smtClean="0">
                <a:solidFill>
                  <a:srgbClr val="FF0000"/>
                </a:solidFill>
              </a:rPr>
              <a:t>Equipment:</a:t>
            </a:r>
            <a:r>
              <a:rPr lang="en-GB" sz="1600" dirty="0" smtClean="0"/>
              <a:t> cones, timer</a:t>
            </a:r>
          </a:p>
          <a:p>
            <a:endParaRPr lang="en-GB" dirty="0" smtClean="0"/>
          </a:p>
          <a:p>
            <a:endParaRPr lang="en-GB" dirty="0"/>
          </a:p>
          <a:p>
            <a:r>
              <a:rPr lang="en-GB" sz="1200" dirty="0" smtClean="0"/>
              <a:t>start</a:t>
            </a:r>
          </a:p>
          <a:p>
            <a:endParaRPr lang="en-GB" sz="1100" dirty="0" smtClean="0"/>
          </a:p>
          <a:p>
            <a:pPr algn="ctr"/>
            <a:endParaRPr lang="en-GB" dirty="0" smtClean="0"/>
          </a:p>
          <a:p>
            <a:pPr algn="ctr"/>
            <a:endParaRPr lang="en-GB" sz="1200" dirty="0" smtClean="0"/>
          </a:p>
          <a:p>
            <a:pPr algn="ctr"/>
            <a:endParaRPr lang="en-GB" sz="1200" dirty="0" smtClean="0"/>
          </a:p>
        </p:txBody>
      </p:sp>
      <p:sp>
        <p:nvSpPr>
          <p:cNvPr id="10" name="TextBox 9"/>
          <p:cNvSpPr txBox="1"/>
          <p:nvPr/>
        </p:nvSpPr>
        <p:spPr>
          <a:xfrm>
            <a:off x="1031969" y="1923620"/>
            <a:ext cx="7056784" cy="1200329"/>
          </a:xfrm>
          <a:prstGeom prst="rect">
            <a:avLst/>
          </a:prstGeom>
          <a:noFill/>
          <a:ln>
            <a:solidFill>
              <a:srgbClr val="FF0000"/>
            </a:solidFill>
          </a:ln>
        </p:spPr>
        <p:txBody>
          <a:bodyPr wrap="square" rtlCol="0">
            <a:spAutoFit/>
          </a:bodyPr>
          <a:lstStyle/>
          <a:p>
            <a:pPr algn="ctr"/>
            <a:r>
              <a:rPr lang="en-GB" sz="1600" dirty="0" smtClean="0">
                <a:solidFill>
                  <a:srgbClr val="FF0000"/>
                </a:solidFill>
              </a:rPr>
              <a:t>MEMORY CHALLENGE:</a:t>
            </a:r>
          </a:p>
          <a:p>
            <a:pPr marL="285750" indent="-285750">
              <a:buFont typeface="Arial" panose="020B0604020202020204" pitchFamily="34" charset="0"/>
              <a:buChar char="•"/>
            </a:pPr>
            <a:r>
              <a:rPr lang="en-GB" sz="1400" dirty="0"/>
              <a:t>R</a:t>
            </a:r>
            <a:r>
              <a:rPr lang="en-GB" sz="1400" dirty="0" smtClean="0"/>
              <a:t>un to the colour cones called out by a friend or family member e.g. blue – red.  You must go back </a:t>
            </a:r>
            <a:r>
              <a:rPr lang="en-GB" sz="1400" dirty="0"/>
              <a:t>to </a:t>
            </a:r>
            <a:r>
              <a:rPr lang="en-GB" sz="1400" dirty="0" smtClean="0"/>
              <a:t>the start after each colour and remember the order</a:t>
            </a:r>
          </a:p>
          <a:p>
            <a:pPr marL="285750" indent="-285750">
              <a:buFont typeface="Arial" panose="020B0604020202020204" pitchFamily="34" charset="0"/>
              <a:buChar char="•"/>
            </a:pPr>
            <a:r>
              <a:rPr lang="en-GB" sz="1400" dirty="0" smtClean="0"/>
              <a:t>Extra challenges: increase distance, call 3 or 4 colours at a time , play against your friends and family, practice to improve your personal best.</a:t>
            </a:r>
            <a:endParaRPr lang="en-GB" sz="700" dirty="0" smtClean="0"/>
          </a:p>
        </p:txBody>
      </p:sp>
      <p:sp>
        <p:nvSpPr>
          <p:cNvPr id="29" name="Oval 28"/>
          <p:cNvSpPr/>
          <p:nvPr/>
        </p:nvSpPr>
        <p:spPr>
          <a:xfrm>
            <a:off x="7581783" y="3955641"/>
            <a:ext cx="216024" cy="21602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6876256" y="3729536"/>
            <a:ext cx="216024" cy="216024"/>
          </a:xfrm>
          <a:prstGeom prst="ellipse">
            <a:avLst/>
          </a:prstGeom>
          <a:solidFill>
            <a:srgbClr val="FF24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7581783" y="4590027"/>
            <a:ext cx="216024" cy="21602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6805430" y="5045428"/>
            <a:ext cx="216024" cy="21602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Arrow Connector 33"/>
          <p:cNvCxnSpPr/>
          <p:nvPr/>
        </p:nvCxnSpPr>
        <p:spPr>
          <a:xfrm flipV="1">
            <a:off x="5199403" y="3897341"/>
            <a:ext cx="1606027" cy="3530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5239940" y="4103190"/>
            <a:ext cx="2172270" cy="1976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278748" y="4493454"/>
            <a:ext cx="2282238" cy="1483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5258439" y="4563115"/>
            <a:ext cx="1473801" cy="482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52557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10999" b="-1"/>
          <a:stretch/>
        </p:blipFill>
        <p:spPr>
          <a:xfrm>
            <a:off x="20" y="10"/>
            <a:ext cx="9143980" cy="6857990"/>
          </a:xfrm>
          <a:prstGeom prst="rect">
            <a:avLst/>
          </a:prstGeom>
          <a:ln>
            <a:solidFill>
              <a:schemeClr val="bg1"/>
            </a:solidFill>
          </a:ln>
        </p:spPr>
      </p:pic>
      <p:sp>
        <p:nvSpPr>
          <p:cNvPr id="3" name="Rectangle 2"/>
          <p:cNvSpPr/>
          <p:nvPr/>
        </p:nvSpPr>
        <p:spPr>
          <a:xfrm>
            <a:off x="755576" y="692696"/>
            <a:ext cx="7632848" cy="5544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FF0000"/>
                </a:solidFill>
                <a:cs typeface="Arial" panose="020B0604020202020204" pitchFamily="34" charset="0"/>
              </a:rPr>
              <a:t>				</a:t>
            </a:r>
            <a:endParaRPr lang="en-GB" b="1" u="sng" dirty="0">
              <a:solidFill>
                <a:srgbClr val="FF0000"/>
              </a:solidFill>
              <a:cs typeface="Arial" panose="020B0604020202020204" pitchFamily="34" charset="0"/>
            </a:endParaRPr>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825" t="23059" r="14825" b="24985"/>
          <a:stretch/>
        </p:blipFill>
        <p:spPr bwMode="auto">
          <a:xfrm>
            <a:off x="1043608" y="3429000"/>
            <a:ext cx="3394390" cy="1941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048" y="832888"/>
            <a:ext cx="865632" cy="1011936"/>
          </a:xfrm>
          <a:prstGeom prst="rect">
            <a:avLst/>
          </a:prstGeom>
        </p:spPr>
      </p:pic>
      <p:pic>
        <p:nvPicPr>
          <p:cNvPr id="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8375" y="692697"/>
            <a:ext cx="1100049" cy="1239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3"/>
          <p:cNvSpPr txBox="1">
            <a:spLocks/>
          </p:cNvSpPr>
          <p:nvPr/>
        </p:nvSpPr>
        <p:spPr>
          <a:xfrm>
            <a:off x="1462392" y="1155258"/>
            <a:ext cx="6219215" cy="5859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600" b="1" dirty="0" smtClean="0">
                <a:solidFill>
                  <a:srgbClr val="FF0000"/>
                </a:solidFill>
              </a:rPr>
              <a:t>POTTERMUS</a:t>
            </a:r>
            <a:r>
              <a:rPr lang="en-GB" sz="2600" dirty="0" smtClean="0">
                <a:solidFill>
                  <a:srgbClr val="FF0000"/>
                </a:solidFill>
              </a:rPr>
              <a:t> </a:t>
            </a:r>
            <a:r>
              <a:rPr lang="en-GB" sz="2600" b="1" dirty="0" smtClean="0">
                <a:solidFill>
                  <a:srgbClr val="FF0000"/>
                </a:solidFill>
              </a:rPr>
              <a:t>ACTIVE HOMEWORK TASK</a:t>
            </a:r>
            <a:r>
              <a:rPr lang="en-GB" sz="2600" dirty="0" smtClean="0">
                <a:solidFill>
                  <a:srgbClr val="FF0000"/>
                </a:solidFill>
              </a:rPr>
              <a:t/>
            </a:r>
            <a:br>
              <a:rPr lang="en-GB" sz="2600" dirty="0" smtClean="0">
                <a:solidFill>
                  <a:srgbClr val="FF0000"/>
                </a:solidFill>
              </a:rPr>
            </a:br>
            <a:r>
              <a:rPr lang="en-GB" sz="2600" dirty="0" smtClean="0">
                <a:solidFill>
                  <a:srgbClr val="FF0000"/>
                </a:solidFill>
              </a:rPr>
              <a:t>‘Jumping’</a:t>
            </a:r>
            <a:endParaRPr lang="en-GB" sz="2600" dirty="0">
              <a:solidFill>
                <a:srgbClr val="FF0000"/>
              </a:solidFill>
            </a:endParaRPr>
          </a:p>
        </p:txBody>
      </p:sp>
      <p:pic>
        <p:nvPicPr>
          <p:cNvPr id="8" name="Picture 7" descr="http://premierleague-guidelines.s3-eu-west-1.amazonaws.com/app/uploads/2016/04/PL_Logo_primaryStars_RGB_Horizontal_HR-1500x555.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5856" y="5373216"/>
            <a:ext cx="2592288" cy="925817"/>
          </a:xfrm>
          <a:prstGeom prst="rect">
            <a:avLst/>
          </a:prstGeom>
          <a:noFill/>
          <a:ln>
            <a:noFill/>
          </a:ln>
        </p:spPr>
      </p:pic>
      <p:sp>
        <p:nvSpPr>
          <p:cNvPr id="9" name="TextBox 8"/>
          <p:cNvSpPr txBox="1"/>
          <p:nvPr/>
        </p:nvSpPr>
        <p:spPr>
          <a:xfrm>
            <a:off x="4726030" y="3429000"/>
            <a:ext cx="3374363" cy="1815882"/>
          </a:xfrm>
          <a:prstGeom prst="rect">
            <a:avLst/>
          </a:prstGeom>
          <a:noFill/>
          <a:ln>
            <a:solidFill>
              <a:srgbClr val="FF0000"/>
            </a:solidFill>
          </a:ln>
        </p:spPr>
        <p:txBody>
          <a:bodyPr wrap="square" rtlCol="0">
            <a:spAutoFit/>
          </a:bodyPr>
          <a:lstStyle/>
          <a:p>
            <a:r>
              <a:rPr lang="en-GB" sz="1600" dirty="0" smtClean="0">
                <a:solidFill>
                  <a:srgbClr val="FF0000"/>
                </a:solidFill>
              </a:rPr>
              <a:t>Equipment:</a:t>
            </a:r>
            <a:r>
              <a:rPr lang="en-GB" sz="1600" dirty="0" smtClean="0"/>
              <a:t> skipping rope</a:t>
            </a:r>
          </a:p>
          <a:p>
            <a:endParaRPr lang="en-GB" dirty="0" smtClean="0"/>
          </a:p>
          <a:p>
            <a:endParaRPr lang="en-GB" dirty="0"/>
          </a:p>
          <a:p>
            <a:endParaRPr lang="en-GB" dirty="0" smtClean="0"/>
          </a:p>
          <a:p>
            <a:r>
              <a:rPr lang="en-GB" sz="1100" dirty="0" smtClean="0"/>
              <a:t>	                    		‘river’</a:t>
            </a:r>
          </a:p>
          <a:p>
            <a:pPr algn="ctr"/>
            <a:endParaRPr lang="en-GB" dirty="0" smtClean="0"/>
          </a:p>
          <a:p>
            <a:pPr algn="ctr"/>
            <a:endParaRPr lang="en-GB" sz="1200" dirty="0" smtClean="0"/>
          </a:p>
        </p:txBody>
      </p:sp>
      <p:sp>
        <p:nvSpPr>
          <p:cNvPr id="10" name="TextBox 9"/>
          <p:cNvSpPr txBox="1"/>
          <p:nvPr/>
        </p:nvSpPr>
        <p:spPr>
          <a:xfrm>
            <a:off x="1031969" y="1923620"/>
            <a:ext cx="7056784" cy="1200329"/>
          </a:xfrm>
          <a:prstGeom prst="rect">
            <a:avLst/>
          </a:prstGeom>
          <a:noFill/>
          <a:ln>
            <a:solidFill>
              <a:srgbClr val="FF0000"/>
            </a:solidFill>
          </a:ln>
        </p:spPr>
        <p:txBody>
          <a:bodyPr wrap="square" rtlCol="0">
            <a:spAutoFit/>
          </a:bodyPr>
          <a:lstStyle/>
          <a:p>
            <a:pPr algn="ctr"/>
            <a:r>
              <a:rPr lang="en-GB" sz="1600" dirty="0" smtClean="0">
                <a:solidFill>
                  <a:srgbClr val="FF0000"/>
                </a:solidFill>
              </a:rPr>
              <a:t>JUMP THE RIVER CHALLENGE:</a:t>
            </a:r>
          </a:p>
          <a:p>
            <a:pPr marL="285750" indent="-285750">
              <a:buFont typeface="Arial" panose="020B0604020202020204" pitchFamily="34" charset="0"/>
              <a:buChar char="•"/>
            </a:pPr>
            <a:r>
              <a:rPr lang="en-GB" sz="1400" dirty="0" smtClean="0"/>
              <a:t>Lay the skipping rope out at an angle, jump from a standing position with 2 feet together over it.  Start at the small end, then move up the straight line to make it harder.</a:t>
            </a:r>
          </a:p>
          <a:p>
            <a:pPr marL="285750" indent="-285750">
              <a:buFont typeface="Arial" panose="020B0604020202020204" pitchFamily="34" charset="0"/>
              <a:buChar char="•"/>
            </a:pPr>
            <a:r>
              <a:rPr lang="en-GB" sz="1400" dirty="0" smtClean="0"/>
              <a:t>Extra challenges: increase distance,  change shape of the ‘river’, play against your friends and family, practice to improve your personal best.</a:t>
            </a:r>
            <a:endParaRPr lang="en-GB" sz="700" dirty="0" smtClean="0"/>
          </a:p>
        </p:txBody>
      </p:sp>
      <p:sp>
        <p:nvSpPr>
          <p:cNvPr id="14" name="Freeform 13"/>
          <p:cNvSpPr/>
          <p:nvPr/>
        </p:nvSpPr>
        <p:spPr>
          <a:xfrm>
            <a:off x="5193555" y="3934653"/>
            <a:ext cx="2488052" cy="817876"/>
          </a:xfrm>
          <a:custGeom>
            <a:avLst/>
            <a:gdLst>
              <a:gd name="connsiteX0" fmla="*/ 0 w 2215299"/>
              <a:gd name="connsiteY0" fmla="*/ 452487 h 452487"/>
              <a:gd name="connsiteX1" fmla="*/ 2215299 w 2215299"/>
              <a:gd name="connsiteY1" fmla="*/ 0 h 452487"/>
              <a:gd name="connsiteX2" fmla="*/ 2215299 w 2215299"/>
              <a:gd name="connsiteY2" fmla="*/ 0 h 452487"/>
            </a:gdLst>
            <a:ahLst/>
            <a:cxnLst>
              <a:cxn ang="0">
                <a:pos x="connsiteX0" y="connsiteY0"/>
              </a:cxn>
              <a:cxn ang="0">
                <a:pos x="connsiteX1" y="connsiteY1"/>
              </a:cxn>
              <a:cxn ang="0">
                <a:pos x="connsiteX2" y="connsiteY2"/>
              </a:cxn>
            </a:cxnLst>
            <a:rect l="l" t="t" r="r" b="b"/>
            <a:pathLst>
              <a:path w="2215299" h="452487">
                <a:moveTo>
                  <a:pt x="0" y="452487"/>
                </a:moveTo>
                <a:lnTo>
                  <a:pt x="2215299" y="0"/>
                </a:lnTo>
                <a:lnTo>
                  <a:pt x="2215299"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Connector 21"/>
          <p:cNvCxnSpPr/>
          <p:nvPr/>
        </p:nvCxnSpPr>
        <p:spPr>
          <a:xfrm>
            <a:off x="5194169" y="4941168"/>
            <a:ext cx="24874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882243" y="4599847"/>
            <a:ext cx="0" cy="2331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6296367" y="4503782"/>
            <a:ext cx="13126" cy="283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6732240" y="4378528"/>
            <a:ext cx="0" cy="4426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7092280" y="4238365"/>
            <a:ext cx="0" cy="582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7493289" y="4101157"/>
            <a:ext cx="23386" cy="7200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4453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10999" b="-1"/>
          <a:stretch/>
        </p:blipFill>
        <p:spPr>
          <a:xfrm>
            <a:off x="20" y="10"/>
            <a:ext cx="9143980" cy="6857990"/>
          </a:xfrm>
          <a:prstGeom prst="rect">
            <a:avLst/>
          </a:prstGeom>
          <a:ln>
            <a:solidFill>
              <a:schemeClr val="bg1"/>
            </a:solidFill>
          </a:ln>
        </p:spPr>
      </p:pic>
      <p:sp>
        <p:nvSpPr>
          <p:cNvPr id="3" name="Rectangle 2"/>
          <p:cNvSpPr/>
          <p:nvPr/>
        </p:nvSpPr>
        <p:spPr>
          <a:xfrm>
            <a:off x="755576" y="692696"/>
            <a:ext cx="7632848" cy="5544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FF0000"/>
                </a:solidFill>
                <a:cs typeface="Arial" panose="020B0604020202020204" pitchFamily="34" charset="0"/>
              </a:rPr>
              <a:t>			</a:t>
            </a:r>
            <a:r>
              <a:rPr lang="en-GB">
                <a:solidFill>
                  <a:srgbClr val="FF0000"/>
                </a:solidFill>
                <a:cs typeface="Arial" panose="020B0604020202020204" pitchFamily="34" charset="0"/>
              </a:rPr>
              <a:t>	</a:t>
            </a:r>
            <a:endParaRPr lang="en-GB" b="1" u="sng" dirty="0">
              <a:solidFill>
                <a:srgbClr val="FF0000"/>
              </a:solidFill>
              <a:cs typeface="Arial" panose="020B060402020202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048" y="832888"/>
            <a:ext cx="865632" cy="1011936"/>
          </a:xfrm>
          <a:prstGeom prst="rect">
            <a:avLst/>
          </a:prstGeom>
        </p:spPr>
      </p:pic>
      <p:pic>
        <p:nvPicPr>
          <p:cNvPr id="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8375" y="692697"/>
            <a:ext cx="1100049" cy="1239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http://premierleague-guidelines.s3-eu-west-1.amazonaws.com/app/uploads/2016/04/PL_Logo_primaryStars_RGB_Horizontal_HR-1500x555.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5856" y="5373216"/>
            <a:ext cx="2592288" cy="925817"/>
          </a:xfrm>
          <a:prstGeom prst="rect">
            <a:avLst/>
          </a:prstGeom>
          <a:noFill/>
          <a:ln>
            <a:noFill/>
          </a:ln>
        </p:spPr>
      </p:pic>
      <p:sp>
        <p:nvSpPr>
          <p:cNvPr id="7" name="Title 3"/>
          <p:cNvSpPr txBox="1">
            <a:spLocks/>
          </p:cNvSpPr>
          <p:nvPr/>
        </p:nvSpPr>
        <p:spPr>
          <a:xfrm>
            <a:off x="1462392" y="1155258"/>
            <a:ext cx="6219215" cy="5859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600" b="1" dirty="0" smtClean="0">
                <a:solidFill>
                  <a:srgbClr val="FF0000"/>
                </a:solidFill>
              </a:rPr>
              <a:t>POTTERMUS</a:t>
            </a:r>
            <a:r>
              <a:rPr lang="en-GB" sz="2600" dirty="0" smtClean="0">
                <a:solidFill>
                  <a:srgbClr val="FF0000"/>
                </a:solidFill>
              </a:rPr>
              <a:t> </a:t>
            </a:r>
            <a:r>
              <a:rPr lang="en-GB" sz="2600" b="1" dirty="0" smtClean="0">
                <a:solidFill>
                  <a:srgbClr val="FF0000"/>
                </a:solidFill>
              </a:rPr>
              <a:t>ACTIVE HOMEWORK TASK</a:t>
            </a:r>
            <a:r>
              <a:rPr lang="en-GB" sz="2600" dirty="0" smtClean="0">
                <a:solidFill>
                  <a:srgbClr val="FF0000"/>
                </a:solidFill>
              </a:rPr>
              <a:t/>
            </a:r>
            <a:br>
              <a:rPr lang="en-GB" sz="2600" dirty="0" smtClean="0">
                <a:solidFill>
                  <a:srgbClr val="FF0000"/>
                </a:solidFill>
              </a:rPr>
            </a:br>
            <a:r>
              <a:rPr lang="en-GB" sz="2600" dirty="0" smtClean="0">
                <a:solidFill>
                  <a:srgbClr val="FF0000"/>
                </a:solidFill>
              </a:rPr>
              <a:t>‘Kicking’</a:t>
            </a:r>
            <a:endParaRPr lang="en-GB" sz="2600" dirty="0">
              <a:solidFill>
                <a:srgbClr val="FF0000"/>
              </a:solidFill>
            </a:endParaRPr>
          </a:p>
        </p:txBody>
      </p:sp>
      <p:sp>
        <p:nvSpPr>
          <p:cNvPr id="8" name="TextBox 7"/>
          <p:cNvSpPr txBox="1"/>
          <p:nvPr/>
        </p:nvSpPr>
        <p:spPr>
          <a:xfrm>
            <a:off x="1043618" y="1923620"/>
            <a:ext cx="7056784" cy="1415772"/>
          </a:xfrm>
          <a:prstGeom prst="rect">
            <a:avLst/>
          </a:prstGeom>
          <a:noFill/>
          <a:ln>
            <a:solidFill>
              <a:srgbClr val="FF0000"/>
            </a:solidFill>
          </a:ln>
        </p:spPr>
        <p:txBody>
          <a:bodyPr wrap="square" rtlCol="0">
            <a:spAutoFit/>
          </a:bodyPr>
          <a:lstStyle/>
          <a:p>
            <a:pPr algn="ctr"/>
            <a:r>
              <a:rPr lang="en-GB" sz="1600" dirty="0" smtClean="0">
                <a:solidFill>
                  <a:srgbClr val="FF0000"/>
                </a:solidFill>
              </a:rPr>
              <a:t>CAN YOU KICK IT CHALLENGE:</a:t>
            </a:r>
          </a:p>
          <a:p>
            <a:pPr marL="285750" indent="-285750">
              <a:buFont typeface="Arial" panose="020B0604020202020204" pitchFamily="34" charset="0"/>
              <a:buChar char="•"/>
            </a:pPr>
            <a:r>
              <a:rPr lang="en-GB" sz="1400" dirty="0" smtClean="0"/>
              <a:t>Using a kicking action hit the cones in order of nearest to furthest away. If you miss, run to collect ball and bring back to the start.  Once the nearest cone has been hit bring the cone back to the start position. How far can you get up the cone ladder in 30 seconds.</a:t>
            </a:r>
          </a:p>
          <a:p>
            <a:pPr marL="285750" indent="-285750">
              <a:buFont typeface="Arial" panose="020B0604020202020204" pitchFamily="34" charset="0"/>
              <a:buChar char="•"/>
            </a:pPr>
            <a:r>
              <a:rPr lang="en-GB" sz="1400" dirty="0" smtClean="0"/>
              <a:t>Extra challenges: increase time, increase the distance of cones, size of the ball, play against your friends and family, practice to improve your personal best.</a:t>
            </a:r>
            <a:endParaRPr lang="en-GB" sz="700" dirty="0" smtClean="0"/>
          </a:p>
        </p:txBody>
      </p:sp>
      <p:pic>
        <p:nvPicPr>
          <p:cNvPr id="9"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4825" t="23059" r="14825" b="24985"/>
          <a:stretch/>
        </p:blipFill>
        <p:spPr bwMode="auto">
          <a:xfrm>
            <a:off x="1043608" y="3429000"/>
            <a:ext cx="3394390" cy="1941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726030" y="3429000"/>
            <a:ext cx="3374363" cy="1815882"/>
          </a:xfrm>
          <a:prstGeom prst="rect">
            <a:avLst/>
          </a:prstGeom>
          <a:noFill/>
          <a:ln>
            <a:solidFill>
              <a:srgbClr val="FF0000"/>
            </a:solidFill>
          </a:ln>
        </p:spPr>
        <p:txBody>
          <a:bodyPr wrap="square" rtlCol="0">
            <a:spAutoFit/>
          </a:bodyPr>
          <a:lstStyle/>
          <a:p>
            <a:r>
              <a:rPr lang="en-GB" sz="1600" dirty="0" smtClean="0">
                <a:solidFill>
                  <a:srgbClr val="FF0000"/>
                </a:solidFill>
              </a:rPr>
              <a:t>Equipment:</a:t>
            </a:r>
            <a:r>
              <a:rPr lang="en-GB" sz="1600" dirty="0"/>
              <a:t> </a:t>
            </a:r>
            <a:r>
              <a:rPr lang="en-GB" sz="1600" dirty="0" smtClean="0"/>
              <a:t>4 cones, ball, timer</a:t>
            </a:r>
          </a:p>
          <a:p>
            <a:endParaRPr lang="en-GB" dirty="0" smtClean="0"/>
          </a:p>
          <a:p>
            <a:endParaRPr lang="en-GB" dirty="0"/>
          </a:p>
          <a:p>
            <a:endParaRPr lang="en-GB" dirty="0" smtClean="0"/>
          </a:p>
          <a:p>
            <a:r>
              <a:rPr lang="en-GB" sz="1100" dirty="0" smtClean="0"/>
              <a:t>start</a:t>
            </a:r>
            <a:endParaRPr lang="en-GB" sz="1100" dirty="0"/>
          </a:p>
          <a:p>
            <a:endParaRPr lang="en-GB" dirty="0" smtClean="0"/>
          </a:p>
          <a:p>
            <a:pPr algn="ctr"/>
            <a:endParaRPr lang="en-GB" sz="1200" dirty="0" smtClean="0"/>
          </a:p>
        </p:txBody>
      </p:sp>
      <p:grpSp>
        <p:nvGrpSpPr>
          <p:cNvPr id="12" name="Group 11"/>
          <p:cNvGrpSpPr/>
          <p:nvPr/>
        </p:nvGrpSpPr>
        <p:grpSpPr>
          <a:xfrm>
            <a:off x="4848711" y="4397545"/>
            <a:ext cx="2113565" cy="148353"/>
            <a:chOff x="4848711" y="4397545"/>
            <a:chExt cx="2113565" cy="148353"/>
          </a:xfrm>
        </p:grpSpPr>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52623" y="4399848"/>
              <a:ext cx="155575"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64122" y="4399848"/>
              <a:ext cx="155575"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91219" y="4399848"/>
              <a:ext cx="158750"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04248" y="4397545"/>
              <a:ext cx="158028" cy="148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48711" y="4399848"/>
              <a:ext cx="155575" cy="146050"/>
            </a:xfrm>
            <a:prstGeom prst="rect">
              <a:avLst/>
            </a:prstGeom>
            <a:solidFill>
              <a:schemeClr val="bg1"/>
            </a:solidFill>
            <a:ln>
              <a:noFill/>
            </a:ln>
            <a:effectLst/>
          </p:spPr>
        </p:pic>
      </p:grpSp>
    </p:spTree>
    <p:extLst>
      <p:ext uri="{BB962C8B-B14F-4D97-AF65-F5344CB8AC3E}">
        <p14:creationId xmlns:p14="http://schemas.microsoft.com/office/powerpoint/2010/main" val="3183873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10999" b="-1"/>
          <a:stretch/>
        </p:blipFill>
        <p:spPr>
          <a:xfrm>
            <a:off x="20" y="10"/>
            <a:ext cx="9143980" cy="6857990"/>
          </a:xfrm>
          <a:prstGeom prst="rect">
            <a:avLst/>
          </a:prstGeom>
          <a:ln>
            <a:solidFill>
              <a:schemeClr val="bg1"/>
            </a:solidFill>
          </a:ln>
        </p:spPr>
      </p:pic>
      <p:sp>
        <p:nvSpPr>
          <p:cNvPr id="3" name="Rectangle 2"/>
          <p:cNvSpPr/>
          <p:nvPr/>
        </p:nvSpPr>
        <p:spPr>
          <a:xfrm>
            <a:off x="755576" y="692696"/>
            <a:ext cx="7632848" cy="5544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FF0000"/>
                </a:solidFill>
                <a:cs typeface="Arial" panose="020B0604020202020204" pitchFamily="34" charset="0"/>
              </a:rPr>
              <a:t>				</a:t>
            </a:r>
            <a:endParaRPr lang="en-GB" b="1" u="sng" dirty="0">
              <a:solidFill>
                <a:srgbClr val="FF0000"/>
              </a:solidFill>
              <a:cs typeface="Arial" panose="020B0604020202020204" pitchFamily="34" charset="0"/>
            </a:endParaRPr>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825" t="23059" r="14825" b="24985"/>
          <a:stretch/>
        </p:blipFill>
        <p:spPr bwMode="auto">
          <a:xfrm>
            <a:off x="1043608" y="3429000"/>
            <a:ext cx="3394390" cy="1941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048" y="832888"/>
            <a:ext cx="865632" cy="1011936"/>
          </a:xfrm>
          <a:prstGeom prst="rect">
            <a:avLst/>
          </a:prstGeom>
        </p:spPr>
      </p:pic>
      <p:pic>
        <p:nvPicPr>
          <p:cNvPr id="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8375" y="692697"/>
            <a:ext cx="1100049" cy="1239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3"/>
          <p:cNvSpPr txBox="1">
            <a:spLocks/>
          </p:cNvSpPr>
          <p:nvPr/>
        </p:nvSpPr>
        <p:spPr>
          <a:xfrm>
            <a:off x="1462392" y="1155258"/>
            <a:ext cx="6219215" cy="5859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600" b="1" dirty="0" smtClean="0">
                <a:solidFill>
                  <a:srgbClr val="FF0000"/>
                </a:solidFill>
              </a:rPr>
              <a:t>POTTERMUS</a:t>
            </a:r>
            <a:r>
              <a:rPr lang="en-GB" sz="2600" dirty="0" smtClean="0">
                <a:solidFill>
                  <a:srgbClr val="FF0000"/>
                </a:solidFill>
              </a:rPr>
              <a:t> </a:t>
            </a:r>
            <a:r>
              <a:rPr lang="en-GB" sz="2600" b="1" dirty="0" smtClean="0">
                <a:solidFill>
                  <a:srgbClr val="FF0000"/>
                </a:solidFill>
              </a:rPr>
              <a:t>ACTIVE HOMEWORK TASK</a:t>
            </a:r>
            <a:r>
              <a:rPr lang="en-GB" sz="2600" dirty="0" smtClean="0">
                <a:solidFill>
                  <a:srgbClr val="FF0000"/>
                </a:solidFill>
              </a:rPr>
              <a:t/>
            </a:r>
            <a:br>
              <a:rPr lang="en-GB" sz="2600" dirty="0" smtClean="0">
                <a:solidFill>
                  <a:srgbClr val="FF0000"/>
                </a:solidFill>
              </a:rPr>
            </a:br>
            <a:r>
              <a:rPr lang="en-GB" sz="2600" dirty="0" smtClean="0">
                <a:solidFill>
                  <a:srgbClr val="FF0000"/>
                </a:solidFill>
              </a:rPr>
              <a:t>‘Catching’</a:t>
            </a:r>
            <a:endParaRPr lang="en-GB" sz="2600" dirty="0">
              <a:solidFill>
                <a:srgbClr val="FF0000"/>
              </a:solidFill>
            </a:endParaRPr>
          </a:p>
        </p:txBody>
      </p:sp>
      <p:pic>
        <p:nvPicPr>
          <p:cNvPr id="8" name="Picture 7" descr="http://premierleague-guidelines.s3-eu-west-1.amazonaws.com/app/uploads/2016/04/PL_Logo_primaryStars_RGB_Horizontal_HR-1500x555.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5856" y="5373216"/>
            <a:ext cx="2592288" cy="925817"/>
          </a:xfrm>
          <a:prstGeom prst="rect">
            <a:avLst/>
          </a:prstGeom>
          <a:noFill/>
          <a:ln>
            <a:noFill/>
          </a:ln>
        </p:spPr>
      </p:pic>
      <p:sp>
        <p:nvSpPr>
          <p:cNvPr id="9" name="TextBox 8"/>
          <p:cNvSpPr txBox="1"/>
          <p:nvPr/>
        </p:nvSpPr>
        <p:spPr>
          <a:xfrm>
            <a:off x="4726030" y="3429000"/>
            <a:ext cx="3374363" cy="1815882"/>
          </a:xfrm>
          <a:prstGeom prst="rect">
            <a:avLst/>
          </a:prstGeom>
          <a:noFill/>
          <a:ln>
            <a:solidFill>
              <a:srgbClr val="FF0000"/>
            </a:solidFill>
          </a:ln>
        </p:spPr>
        <p:txBody>
          <a:bodyPr wrap="square" rtlCol="0">
            <a:spAutoFit/>
          </a:bodyPr>
          <a:lstStyle/>
          <a:p>
            <a:r>
              <a:rPr lang="en-GB" sz="1600" dirty="0" smtClean="0">
                <a:solidFill>
                  <a:srgbClr val="FF0000"/>
                </a:solidFill>
              </a:rPr>
              <a:t>Equipment:</a:t>
            </a:r>
            <a:r>
              <a:rPr lang="en-GB" sz="1600" dirty="0" smtClean="0"/>
              <a:t> ball, timer</a:t>
            </a:r>
          </a:p>
          <a:p>
            <a:endParaRPr lang="en-GB" dirty="0" smtClean="0"/>
          </a:p>
          <a:p>
            <a:endParaRPr lang="en-GB" dirty="0"/>
          </a:p>
          <a:p>
            <a:endParaRPr lang="en-GB" dirty="0" smtClean="0"/>
          </a:p>
          <a:p>
            <a:endParaRPr lang="en-GB" sz="1100" dirty="0" smtClean="0"/>
          </a:p>
          <a:p>
            <a:pPr algn="ctr"/>
            <a:endParaRPr lang="en-GB" dirty="0" smtClean="0"/>
          </a:p>
          <a:p>
            <a:pPr algn="ctr"/>
            <a:endParaRPr lang="en-GB" sz="1200" dirty="0" smtClean="0"/>
          </a:p>
        </p:txBody>
      </p:sp>
      <p:sp>
        <p:nvSpPr>
          <p:cNvPr id="10" name="TextBox 9"/>
          <p:cNvSpPr txBox="1"/>
          <p:nvPr/>
        </p:nvSpPr>
        <p:spPr>
          <a:xfrm>
            <a:off x="1031969" y="1923620"/>
            <a:ext cx="7056784" cy="1415772"/>
          </a:xfrm>
          <a:prstGeom prst="rect">
            <a:avLst/>
          </a:prstGeom>
          <a:noFill/>
          <a:ln>
            <a:solidFill>
              <a:srgbClr val="FF0000"/>
            </a:solidFill>
          </a:ln>
        </p:spPr>
        <p:txBody>
          <a:bodyPr wrap="square" rtlCol="0">
            <a:spAutoFit/>
          </a:bodyPr>
          <a:lstStyle/>
          <a:p>
            <a:pPr algn="ctr"/>
            <a:r>
              <a:rPr lang="en-GB" sz="1600" dirty="0" smtClean="0">
                <a:solidFill>
                  <a:srgbClr val="FF0000"/>
                </a:solidFill>
              </a:rPr>
              <a:t>SPEED CATCH CHALLENGE:</a:t>
            </a:r>
          </a:p>
          <a:p>
            <a:pPr marL="285750" indent="-285750">
              <a:buFont typeface="Arial" panose="020B0604020202020204" pitchFamily="34" charset="0"/>
              <a:buChar char="•"/>
            </a:pPr>
            <a:r>
              <a:rPr lang="en-GB" sz="1400" dirty="0" smtClean="0"/>
              <a:t>How many times can you catch a ball in 30 seconds –either throw to yourself, with a partner or against the wall?</a:t>
            </a:r>
          </a:p>
          <a:p>
            <a:pPr marL="285750" indent="-285750">
              <a:buFont typeface="Arial" panose="020B0604020202020204" pitchFamily="34" charset="0"/>
              <a:buChar char="•"/>
            </a:pPr>
            <a:r>
              <a:rPr lang="en-GB" sz="1400" dirty="0" smtClean="0"/>
              <a:t>Extra challenges: increase time, increase distance from friend or wall, increase height when throwing to yourself, play against your friends and family, practice to improve your personal best.</a:t>
            </a:r>
            <a:endParaRPr lang="en-GB" sz="700" dirty="0" smtClean="0"/>
          </a:p>
        </p:txBody>
      </p:sp>
      <p:sp>
        <p:nvSpPr>
          <p:cNvPr id="16" name="Oval 15"/>
          <p:cNvSpPr/>
          <p:nvPr/>
        </p:nvSpPr>
        <p:spPr>
          <a:xfrm>
            <a:off x="6089175" y="4228929"/>
            <a:ext cx="216024" cy="216024"/>
          </a:xfrm>
          <a:prstGeom prst="ellipse">
            <a:avLst/>
          </a:prstGeom>
          <a:solidFill>
            <a:srgbClr val="FF24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81448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10999" b="-1"/>
          <a:stretch/>
        </p:blipFill>
        <p:spPr>
          <a:xfrm>
            <a:off x="20" y="10"/>
            <a:ext cx="9143980" cy="6857990"/>
          </a:xfrm>
          <a:prstGeom prst="rect">
            <a:avLst/>
          </a:prstGeom>
          <a:ln>
            <a:solidFill>
              <a:schemeClr val="bg1"/>
            </a:solidFill>
          </a:ln>
        </p:spPr>
      </p:pic>
      <p:sp>
        <p:nvSpPr>
          <p:cNvPr id="10" name="Rectangle 9"/>
          <p:cNvSpPr/>
          <p:nvPr/>
        </p:nvSpPr>
        <p:spPr>
          <a:xfrm>
            <a:off x="755576" y="692696"/>
            <a:ext cx="7632848" cy="5544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FF0000"/>
                </a:solidFill>
                <a:cs typeface="Arial" panose="020B0604020202020204" pitchFamily="34" charset="0"/>
              </a:rPr>
              <a:t>			</a:t>
            </a:r>
            <a:r>
              <a:rPr lang="en-GB">
                <a:solidFill>
                  <a:srgbClr val="FF0000"/>
                </a:solidFill>
                <a:cs typeface="Arial" panose="020B0604020202020204" pitchFamily="34" charset="0"/>
              </a:rPr>
              <a:t>	</a:t>
            </a:r>
            <a:endParaRPr lang="en-GB" b="1" u="sng" dirty="0">
              <a:solidFill>
                <a:srgbClr val="FF0000"/>
              </a:solidFill>
              <a:cs typeface="Arial" panose="020B0604020202020204" pitchFamily="34" charset="0"/>
            </a:endParaRPr>
          </a:p>
        </p:txBody>
      </p:sp>
      <p:pic>
        <p:nvPicPr>
          <p:cNvPr id="11" name="Picture 10" descr="http://premierleague-guidelines.s3-eu-west-1.amazonaws.com/app/uploads/2016/04/PL_Logo_primaryStars_RGB_Horizontal_HR-1500x555.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5373216"/>
            <a:ext cx="2592288" cy="925817"/>
          </a:xfrm>
          <a:prstGeom prst="rect">
            <a:avLst/>
          </a:prstGeom>
          <a:noFill/>
          <a:ln>
            <a:noFill/>
          </a:ln>
        </p:spPr>
      </p:pic>
      <p:pic>
        <p:nvPicPr>
          <p:cNvPr id="1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8375" y="692697"/>
            <a:ext cx="1100049" cy="1239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048" y="832888"/>
            <a:ext cx="865632" cy="1011936"/>
          </a:xfrm>
          <a:prstGeom prst="rect">
            <a:avLst/>
          </a:prstGeom>
        </p:spPr>
      </p:pic>
      <p:sp>
        <p:nvSpPr>
          <p:cNvPr id="16" name="Title 3"/>
          <p:cNvSpPr txBox="1">
            <a:spLocks/>
          </p:cNvSpPr>
          <p:nvPr/>
        </p:nvSpPr>
        <p:spPr>
          <a:xfrm>
            <a:off x="1462392" y="1155258"/>
            <a:ext cx="6219215" cy="5859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600" b="1" dirty="0" smtClean="0">
                <a:solidFill>
                  <a:srgbClr val="FF0000"/>
                </a:solidFill>
              </a:rPr>
              <a:t>POTTERMUS</a:t>
            </a:r>
            <a:r>
              <a:rPr lang="en-GB" sz="2600" dirty="0" smtClean="0">
                <a:solidFill>
                  <a:srgbClr val="FF0000"/>
                </a:solidFill>
              </a:rPr>
              <a:t> </a:t>
            </a:r>
            <a:r>
              <a:rPr lang="en-GB" sz="2600" b="1" dirty="0" smtClean="0">
                <a:solidFill>
                  <a:srgbClr val="FF0000"/>
                </a:solidFill>
              </a:rPr>
              <a:t>ACTIVE HOMEWORK BAG</a:t>
            </a:r>
            <a:r>
              <a:rPr lang="en-GB" sz="2600" dirty="0" smtClean="0">
                <a:solidFill>
                  <a:srgbClr val="FF0000"/>
                </a:solidFill>
              </a:rPr>
              <a:t/>
            </a:r>
            <a:br>
              <a:rPr lang="en-GB" sz="2600" dirty="0" smtClean="0">
                <a:solidFill>
                  <a:srgbClr val="FF0000"/>
                </a:solidFill>
              </a:rPr>
            </a:br>
            <a:endParaRPr lang="en-GB" sz="2600" dirty="0">
              <a:solidFill>
                <a:srgbClr val="FF0000"/>
              </a:solidFill>
            </a:endParaRPr>
          </a:p>
        </p:txBody>
      </p:sp>
      <p:sp>
        <p:nvSpPr>
          <p:cNvPr id="17" name="TextBox 16"/>
          <p:cNvSpPr txBox="1"/>
          <p:nvPr/>
        </p:nvSpPr>
        <p:spPr>
          <a:xfrm>
            <a:off x="1043618" y="1923620"/>
            <a:ext cx="7056784" cy="3570208"/>
          </a:xfrm>
          <a:prstGeom prst="rect">
            <a:avLst/>
          </a:prstGeom>
          <a:noFill/>
          <a:ln>
            <a:solidFill>
              <a:srgbClr val="FF0000"/>
            </a:solidFill>
          </a:ln>
        </p:spPr>
        <p:txBody>
          <a:bodyPr wrap="square" rtlCol="0">
            <a:spAutoFit/>
          </a:bodyPr>
          <a:lstStyle/>
          <a:p>
            <a:pPr algn="ctr"/>
            <a:r>
              <a:rPr lang="en-GB" sz="1600" dirty="0" smtClean="0">
                <a:solidFill>
                  <a:srgbClr val="FF0000"/>
                </a:solidFill>
              </a:rPr>
              <a:t>THE CHALLENGE:</a:t>
            </a:r>
            <a:endParaRPr lang="en-GB" sz="1600" dirty="0"/>
          </a:p>
          <a:p>
            <a:pPr marL="285750" indent="-285750">
              <a:buFont typeface="Arial" panose="020B0604020202020204" pitchFamily="34" charset="0"/>
              <a:buChar char="•"/>
            </a:pPr>
            <a:r>
              <a:rPr lang="en-GB" sz="1600" dirty="0" smtClean="0"/>
              <a:t>Stoke City’s mascot Pottermus is challenging you to take part in some physical activity at home all week, using this active homework bag</a:t>
            </a:r>
          </a:p>
          <a:p>
            <a:endParaRPr lang="en-GB" sz="1000" dirty="0"/>
          </a:p>
          <a:p>
            <a:pPr marL="285750" indent="-285750">
              <a:buFont typeface="Arial" panose="020B0604020202020204" pitchFamily="34" charset="0"/>
              <a:buChar char="•"/>
            </a:pPr>
            <a:r>
              <a:rPr lang="en-GB" sz="1600" dirty="0" smtClean="0"/>
              <a:t>You can play on your own or with your family or friends</a:t>
            </a:r>
          </a:p>
          <a:p>
            <a:endParaRPr lang="en-GB" sz="1000" dirty="0"/>
          </a:p>
          <a:p>
            <a:pPr marL="285750" indent="-285750">
              <a:buFont typeface="Arial" panose="020B0604020202020204" pitchFamily="34" charset="0"/>
              <a:buChar char="•"/>
            </a:pPr>
            <a:r>
              <a:rPr lang="en-GB" sz="1600" dirty="0" smtClean="0"/>
              <a:t>Use the equipment in the bag to complete some or all of the challenges</a:t>
            </a:r>
          </a:p>
          <a:p>
            <a:endParaRPr lang="en-GB" sz="1000" dirty="0" smtClean="0"/>
          </a:p>
          <a:p>
            <a:pPr marL="285750" indent="-285750">
              <a:buFont typeface="Arial" panose="020B0604020202020204" pitchFamily="34" charset="0"/>
              <a:buChar char="•"/>
            </a:pPr>
            <a:r>
              <a:rPr lang="en-GB" sz="1600" dirty="0" smtClean="0"/>
              <a:t>Make sure you are in a safe space and warm up before starting</a:t>
            </a:r>
          </a:p>
          <a:p>
            <a:pPr marL="285750" indent="-285750">
              <a:buFont typeface="Arial" panose="020B0604020202020204" pitchFamily="34" charset="0"/>
              <a:buChar char="•"/>
            </a:pPr>
            <a:endParaRPr lang="en-GB" sz="1000" dirty="0" smtClean="0"/>
          </a:p>
          <a:p>
            <a:pPr marL="285750" indent="-285750">
              <a:buFont typeface="Arial" panose="020B0604020202020204" pitchFamily="34" charset="0"/>
              <a:buChar char="•"/>
            </a:pPr>
            <a:r>
              <a:rPr lang="en-GB" sz="1600" dirty="0" smtClean="0"/>
              <a:t>Parents/guardians – write down in the book how you used the equipment and include drawings or photographs, then return back to school with the bag</a:t>
            </a:r>
          </a:p>
          <a:p>
            <a:pPr algn="ctr"/>
            <a:endParaRPr lang="en-GB" sz="1000" dirty="0"/>
          </a:p>
          <a:p>
            <a:pPr algn="ctr"/>
            <a:r>
              <a:rPr lang="en-GB" sz="1600" dirty="0">
                <a:solidFill>
                  <a:srgbClr val="FF0000"/>
                </a:solidFill>
              </a:rPr>
              <a:t>*Extra Challenge*</a:t>
            </a:r>
          </a:p>
          <a:p>
            <a:pPr marL="285750" indent="-285750">
              <a:buFont typeface="Arial" panose="020B0604020202020204" pitchFamily="34" charset="0"/>
              <a:buChar char="•"/>
            </a:pPr>
            <a:endParaRPr lang="en-GB" sz="800" dirty="0" smtClean="0"/>
          </a:p>
          <a:p>
            <a:pPr algn="ctr"/>
            <a:r>
              <a:rPr lang="en-GB" sz="1600" dirty="0">
                <a:solidFill>
                  <a:srgbClr val="FF0000"/>
                </a:solidFill>
              </a:rPr>
              <a:t>Can you think of </a:t>
            </a:r>
            <a:r>
              <a:rPr lang="en-GB" sz="1600" dirty="0" smtClean="0">
                <a:solidFill>
                  <a:srgbClr val="FF0000"/>
                </a:solidFill>
              </a:rPr>
              <a:t>different physical challenges with the equipment?</a:t>
            </a:r>
            <a:endParaRPr lang="en-GB" sz="1600" dirty="0">
              <a:solidFill>
                <a:srgbClr val="FF0000"/>
              </a:solidFill>
            </a:endParaRPr>
          </a:p>
        </p:txBody>
      </p:sp>
    </p:spTree>
    <p:extLst>
      <p:ext uri="{BB962C8B-B14F-4D97-AF65-F5344CB8AC3E}">
        <p14:creationId xmlns:p14="http://schemas.microsoft.com/office/powerpoint/2010/main" val="2835015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10999" b="-1"/>
          <a:stretch/>
        </p:blipFill>
        <p:spPr>
          <a:xfrm>
            <a:off x="20" y="10"/>
            <a:ext cx="9143980" cy="6857990"/>
          </a:xfrm>
          <a:prstGeom prst="rect">
            <a:avLst/>
          </a:prstGeom>
          <a:ln>
            <a:solidFill>
              <a:schemeClr val="bg1"/>
            </a:solidFill>
          </a:ln>
        </p:spPr>
      </p:pic>
      <p:sp>
        <p:nvSpPr>
          <p:cNvPr id="10" name="Rectangle 9"/>
          <p:cNvSpPr/>
          <p:nvPr/>
        </p:nvSpPr>
        <p:spPr>
          <a:xfrm>
            <a:off x="755576" y="692696"/>
            <a:ext cx="7632848" cy="5544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FF0000"/>
                </a:solidFill>
                <a:cs typeface="Arial" panose="020B0604020202020204" pitchFamily="34" charset="0"/>
              </a:rPr>
              <a:t>			</a:t>
            </a:r>
            <a:r>
              <a:rPr lang="en-GB">
                <a:solidFill>
                  <a:srgbClr val="FF0000"/>
                </a:solidFill>
                <a:cs typeface="Arial" panose="020B0604020202020204" pitchFamily="34" charset="0"/>
              </a:rPr>
              <a:t>	</a:t>
            </a:r>
            <a:endParaRPr lang="en-GB" b="1" u="sng" dirty="0">
              <a:solidFill>
                <a:srgbClr val="FF0000"/>
              </a:solidFill>
              <a:cs typeface="Arial" panose="020B0604020202020204" pitchFamily="34" charset="0"/>
            </a:endParaRPr>
          </a:p>
        </p:txBody>
      </p:sp>
      <p:pic>
        <p:nvPicPr>
          <p:cNvPr id="11" name="Picture 10" descr="http://premierleague-guidelines.s3-eu-west-1.amazonaws.com/app/uploads/2016/04/PL_Logo_primaryStars_RGB_Horizontal_HR-1500x555.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5373216"/>
            <a:ext cx="2592288" cy="925817"/>
          </a:xfrm>
          <a:prstGeom prst="rect">
            <a:avLst/>
          </a:prstGeom>
          <a:noFill/>
          <a:ln>
            <a:noFill/>
          </a:ln>
        </p:spPr>
      </p:pic>
      <p:pic>
        <p:nvPicPr>
          <p:cNvPr id="1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8375" y="692697"/>
            <a:ext cx="1100049" cy="1239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048" y="832888"/>
            <a:ext cx="865632" cy="1011936"/>
          </a:xfrm>
          <a:prstGeom prst="rect">
            <a:avLst/>
          </a:prstGeom>
        </p:spPr>
      </p:pic>
      <p:sp>
        <p:nvSpPr>
          <p:cNvPr id="16" name="Title 3"/>
          <p:cNvSpPr txBox="1">
            <a:spLocks/>
          </p:cNvSpPr>
          <p:nvPr/>
        </p:nvSpPr>
        <p:spPr>
          <a:xfrm>
            <a:off x="1462392" y="1155258"/>
            <a:ext cx="6219215" cy="5859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600" b="1" dirty="0" smtClean="0">
                <a:solidFill>
                  <a:srgbClr val="FF0000"/>
                </a:solidFill>
              </a:rPr>
              <a:t>POTTERMUS</a:t>
            </a:r>
            <a:r>
              <a:rPr lang="en-GB" sz="2600" dirty="0" smtClean="0">
                <a:solidFill>
                  <a:srgbClr val="FF0000"/>
                </a:solidFill>
              </a:rPr>
              <a:t> </a:t>
            </a:r>
            <a:r>
              <a:rPr lang="en-GB" sz="2600" b="1" dirty="0" smtClean="0">
                <a:solidFill>
                  <a:srgbClr val="FF0000"/>
                </a:solidFill>
              </a:rPr>
              <a:t>ACTIVE HOMEWORK BAG</a:t>
            </a:r>
            <a:r>
              <a:rPr lang="en-GB" sz="2600" dirty="0" smtClean="0">
                <a:solidFill>
                  <a:srgbClr val="FF0000"/>
                </a:solidFill>
              </a:rPr>
              <a:t/>
            </a:r>
            <a:br>
              <a:rPr lang="en-GB" sz="2600" dirty="0" smtClean="0">
                <a:solidFill>
                  <a:srgbClr val="FF0000"/>
                </a:solidFill>
              </a:rPr>
            </a:br>
            <a:endParaRPr lang="en-GB" sz="2600" dirty="0">
              <a:solidFill>
                <a:srgbClr val="FF0000"/>
              </a:solidFill>
            </a:endParaRPr>
          </a:p>
        </p:txBody>
      </p:sp>
      <p:sp>
        <p:nvSpPr>
          <p:cNvPr id="17" name="TextBox 16"/>
          <p:cNvSpPr txBox="1"/>
          <p:nvPr/>
        </p:nvSpPr>
        <p:spPr>
          <a:xfrm>
            <a:off x="1043618" y="1923620"/>
            <a:ext cx="7056784" cy="3354765"/>
          </a:xfrm>
          <a:prstGeom prst="rect">
            <a:avLst/>
          </a:prstGeom>
          <a:noFill/>
          <a:ln>
            <a:solidFill>
              <a:srgbClr val="FF0000"/>
            </a:solidFill>
          </a:ln>
        </p:spPr>
        <p:txBody>
          <a:bodyPr wrap="square" rtlCol="0">
            <a:spAutoFit/>
          </a:bodyPr>
          <a:lstStyle/>
          <a:p>
            <a:pPr algn="ctr"/>
            <a:r>
              <a:rPr lang="en-GB" sz="1600" dirty="0" smtClean="0">
                <a:solidFill>
                  <a:srgbClr val="FF0000"/>
                </a:solidFill>
              </a:rPr>
              <a:t>CONTENTS:</a:t>
            </a:r>
          </a:p>
          <a:p>
            <a:pPr algn="ctr"/>
            <a:endParaRPr lang="en-GB" sz="1600" dirty="0" smtClean="0">
              <a:solidFill>
                <a:srgbClr val="FF0000"/>
              </a:solidFill>
            </a:endParaRPr>
          </a:p>
          <a:p>
            <a:pPr algn="ctr"/>
            <a:r>
              <a:rPr lang="en-GB" sz="2000" dirty="0" smtClean="0"/>
              <a:t>Tennis ball</a:t>
            </a:r>
          </a:p>
          <a:p>
            <a:pPr algn="ctr"/>
            <a:r>
              <a:rPr lang="en-GB" sz="2000" dirty="0" smtClean="0"/>
              <a:t>Skipping rope</a:t>
            </a:r>
          </a:p>
          <a:p>
            <a:pPr algn="ctr"/>
            <a:r>
              <a:rPr lang="en-GB" sz="2000" dirty="0" smtClean="0"/>
              <a:t>4 different coloured cones</a:t>
            </a:r>
          </a:p>
          <a:p>
            <a:pPr algn="ctr"/>
            <a:r>
              <a:rPr lang="en-GB" sz="2000" dirty="0" smtClean="0"/>
              <a:t>Small ball</a:t>
            </a:r>
          </a:p>
          <a:p>
            <a:pPr algn="ctr"/>
            <a:r>
              <a:rPr lang="en-GB" sz="2000" dirty="0" smtClean="0"/>
              <a:t>Bean bag</a:t>
            </a:r>
          </a:p>
          <a:p>
            <a:pPr algn="ctr"/>
            <a:endParaRPr lang="en-GB" sz="2000" dirty="0"/>
          </a:p>
          <a:p>
            <a:pPr algn="ctr"/>
            <a:endParaRPr lang="en-GB" sz="2000" dirty="0" smtClean="0"/>
          </a:p>
          <a:p>
            <a:pPr algn="ctr"/>
            <a:endParaRPr lang="en-GB" sz="2000" dirty="0"/>
          </a:p>
          <a:p>
            <a:pPr algn="ctr"/>
            <a:endParaRPr lang="en-GB" sz="2000" dirty="0"/>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5260" y="3977721"/>
            <a:ext cx="1522399" cy="1186752"/>
          </a:xfrm>
          <a:prstGeom prst="rect">
            <a:avLst/>
          </a:prstGeom>
        </p:spPr>
      </p:pic>
      <p:sp>
        <p:nvSpPr>
          <p:cNvPr id="5" name="AutoShape 2" descr="Image result for tennis ball cartoon image free"/>
          <p:cNvSpPr>
            <a:spLocks noChangeAspect="1" noChangeArrowheads="1"/>
          </p:cNvSpPr>
          <p:nvPr/>
        </p:nvSpPr>
        <p:spPr bwMode="auto">
          <a:xfrm>
            <a:off x="63500" y="-136525"/>
            <a:ext cx="904875" cy="904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Image result for tennis ball cartoon image free">
            <a:hlinkClick r:id="rId7"/>
          </p:cNvPr>
          <p:cNvSpPr>
            <a:spLocks noChangeAspect="1" noChangeArrowheads="1"/>
          </p:cNvSpPr>
          <p:nvPr/>
        </p:nvSpPr>
        <p:spPr bwMode="auto">
          <a:xfrm>
            <a:off x="92075"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5" name="Picture 24" descr="C:\Users\deborahoneill\AppData\Local\Microsoft\Windows\INetCache\Content.MSO\99532AD2.tmp">
            <a:hlinkClick r:id="rId8" tgtFrame="_blank"/>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58476" y="4165882"/>
            <a:ext cx="864097" cy="810429"/>
          </a:xfrm>
          <a:prstGeom prst="rect">
            <a:avLst/>
          </a:prstGeom>
          <a:noFill/>
          <a:ln>
            <a:noFill/>
          </a:ln>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79985" y="4112689"/>
            <a:ext cx="984027" cy="984027"/>
          </a:xfrm>
          <a:prstGeom prst="rect">
            <a:avLst/>
          </a:prstGeom>
        </p:spPr>
      </p:pic>
      <p:pic>
        <p:nvPicPr>
          <p:cNvPr id="31" name="Picture 30" descr="Image result for marker cones image cartoon free">
            <a:hlinkClick r:id="rId11" tgtFrame="&quot;_blank&quo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88058" y="2219508"/>
            <a:ext cx="1028700" cy="1028700"/>
          </a:xfrm>
          <a:prstGeom prst="rect">
            <a:avLst/>
          </a:prstGeom>
          <a:noFill/>
          <a:ln>
            <a:noFill/>
          </a:ln>
        </p:spPr>
      </p:pic>
      <p:pic>
        <p:nvPicPr>
          <p:cNvPr id="33" name="det_img_30527" descr="BEAN BAG SET">
            <a:hlinkClick r:id="rId13"/>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43394" y="2193475"/>
            <a:ext cx="1079179" cy="920069"/>
          </a:xfrm>
          <a:prstGeom prst="rect">
            <a:avLst/>
          </a:prstGeom>
          <a:noFill/>
          <a:ln>
            <a:noFill/>
          </a:ln>
        </p:spPr>
      </p:pic>
    </p:spTree>
    <p:extLst>
      <p:ext uri="{BB962C8B-B14F-4D97-AF65-F5344CB8AC3E}">
        <p14:creationId xmlns:p14="http://schemas.microsoft.com/office/powerpoint/2010/main" val="27904006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10999" b="-1"/>
          <a:stretch/>
        </p:blipFill>
        <p:spPr>
          <a:xfrm>
            <a:off x="20" y="10"/>
            <a:ext cx="9143980" cy="6857990"/>
          </a:xfrm>
          <a:prstGeom prst="rect">
            <a:avLst/>
          </a:prstGeom>
          <a:ln>
            <a:solidFill>
              <a:schemeClr val="bg1"/>
            </a:solidFill>
          </a:ln>
        </p:spPr>
      </p:pic>
      <p:sp>
        <p:nvSpPr>
          <p:cNvPr id="10" name="Rectangle 9"/>
          <p:cNvSpPr/>
          <p:nvPr/>
        </p:nvSpPr>
        <p:spPr>
          <a:xfrm>
            <a:off x="755576" y="692696"/>
            <a:ext cx="7632848" cy="5544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FF0000"/>
                </a:solidFill>
                <a:cs typeface="Arial" panose="020B0604020202020204" pitchFamily="34" charset="0"/>
              </a:rPr>
              <a:t>			</a:t>
            </a:r>
            <a:r>
              <a:rPr lang="en-GB">
                <a:solidFill>
                  <a:srgbClr val="FF0000"/>
                </a:solidFill>
                <a:cs typeface="Arial" panose="020B0604020202020204" pitchFamily="34" charset="0"/>
              </a:rPr>
              <a:t>	</a:t>
            </a:r>
            <a:endParaRPr lang="en-GB" b="1" u="sng" dirty="0">
              <a:solidFill>
                <a:srgbClr val="FF0000"/>
              </a:solidFill>
              <a:cs typeface="Arial" panose="020B0604020202020204" pitchFamily="34" charset="0"/>
            </a:endParaRPr>
          </a:p>
        </p:txBody>
      </p:sp>
      <p:pic>
        <p:nvPicPr>
          <p:cNvPr id="11" name="Picture 10" descr="http://premierleague-guidelines.s3-eu-west-1.amazonaws.com/app/uploads/2016/04/PL_Logo_primaryStars_RGB_Horizontal_HR-1500x555.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5373216"/>
            <a:ext cx="2592288" cy="925817"/>
          </a:xfrm>
          <a:prstGeom prst="rect">
            <a:avLst/>
          </a:prstGeom>
          <a:noFill/>
          <a:ln>
            <a:noFill/>
          </a:ln>
        </p:spPr>
      </p:pic>
      <p:pic>
        <p:nvPicPr>
          <p:cNvPr id="1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8375" y="692697"/>
            <a:ext cx="1100049" cy="1239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048" y="832888"/>
            <a:ext cx="865632" cy="1011936"/>
          </a:xfrm>
          <a:prstGeom prst="rect">
            <a:avLst/>
          </a:prstGeom>
        </p:spPr>
      </p:pic>
      <p:sp>
        <p:nvSpPr>
          <p:cNvPr id="16" name="Title 3"/>
          <p:cNvSpPr txBox="1">
            <a:spLocks/>
          </p:cNvSpPr>
          <p:nvPr/>
        </p:nvSpPr>
        <p:spPr>
          <a:xfrm>
            <a:off x="1462392" y="1155258"/>
            <a:ext cx="6219215" cy="5859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600" b="1" dirty="0" smtClean="0">
                <a:solidFill>
                  <a:srgbClr val="FF0000"/>
                </a:solidFill>
              </a:rPr>
              <a:t>POTTERMUS</a:t>
            </a:r>
            <a:r>
              <a:rPr lang="en-GB" sz="2600" dirty="0" smtClean="0">
                <a:solidFill>
                  <a:srgbClr val="FF0000"/>
                </a:solidFill>
              </a:rPr>
              <a:t> </a:t>
            </a:r>
            <a:r>
              <a:rPr lang="en-GB" sz="2600" b="1" dirty="0" smtClean="0">
                <a:solidFill>
                  <a:srgbClr val="FF0000"/>
                </a:solidFill>
              </a:rPr>
              <a:t>ACTIVE HOMEWORK BAG</a:t>
            </a:r>
            <a:r>
              <a:rPr lang="en-GB" sz="2600" dirty="0" smtClean="0">
                <a:solidFill>
                  <a:srgbClr val="FF0000"/>
                </a:solidFill>
              </a:rPr>
              <a:t/>
            </a:r>
            <a:br>
              <a:rPr lang="en-GB" sz="2600" dirty="0" smtClean="0">
                <a:solidFill>
                  <a:srgbClr val="FF0000"/>
                </a:solidFill>
              </a:rPr>
            </a:br>
            <a:endParaRPr lang="en-GB" sz="2600"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565684489"/>
              </p:ext>
            </p:extLst>
          </p:nvPr>
        </p:nvGraphicFramePr>
        <p:xfrm>
          <a:off x="2419321" y="2063613"/>
          <a:ext cx="5256585" cy="3337560"/>
        </p:xfrm>
        <a:graphic>
          <a:graphicData uri="http://schemas.openxmlformats.org/drawingml/2006/table">
            <a:tbl>
              <a:tblPr firstRow="1" bandRow="1">
                <a:tableStyleId>{5C22544A-7EE6-4342-B048-85BDC9FD1C3A}</a:tableStyleId>
              </a:tblPr>
              <a:tblGrid>
                <a:gridCol w="1752195">
                  <a:extLst>
                    <a:ext uri="{9D8B030D-6E8A-4147-A177-3AD203B41FA5}">
                      <a16:colId xmlns:a16="http://schemas.microsoft.com/office/drawing/2014/main" val="3981183956"/>
                    </a:ext>
                  </a:extLst>
                </a:gridCol>
                <a:gridCol w="1752195">
                  <a:extLst>
                    <a:ext uri="{9D8B030D-6E8A-4147-A177-3AD203B41FA5}">
                      <a16:colId xmlns:a16="http://schemas.microsoft.com/office/drawing/2014/main" val="2678938724"/>
                    </a:ext>
                  </a:extLst>
                </a:gridCol>
                <a:gridCol w="1752195">
                  <a:extLst>
                    <a:ext uri="{9D8B030D-6E8A-4147-A177-3AD203B41FA5}">
                      <a16:colId xmlns:a16="http://schemas.microsoft.com/office/drawing/2014/main" val="3646105495"/>
                    </a:ext>
                  </a:extLst>
                </a:gridCol>
              </a:tblGrid>
              <a:tr h="370840">
                <a:tc>
                  <a:txBody>
                    <a:bodyPr/>
                    <a:lstStyle/>
                    <a:p>
                      <a:pPr algn="ctr"/>
                      <a:r>
                        <a:rPr lang="en-GB" dirty="0" smtClean="0"/>
                        <a:t>BAG</a:t>
                      </a:r>
                      <a:r>
                        <a:rPr lang="en-GB" baseline="0" dirty="0" smtClean="0"/>
                        <a:t> 1</a:t>
                      </a:r>
                      <a:endParaRPr lang="en-GB" dirty="0"/>
                    </a:p>
                  </a:txBody>
                  <a:tcPr/>
                </a:tc>
                <a:tc>
                  <a:txBody>
                    <a:bodyPr/>
                    <a:lstStyle/>
                    <a:p>
                      <a:pPr algn="ctr"/>
                      <a:r>
                        <a:rPr lang="en-GB" dirty="0" smtClean="0"/>
                        <a:t>BAG 2</a:t>
                      </a:r>
                      <a:endParaRPr lang="en-GB" dirty="0"/>
                    </a:p>
                  </a:txBody>
                  <a:tcPr/>
                </a:tc>
                <a:tc>
                  <a:txBody>
                    <a:bodyPr/>
                    <a:lstStyle/>
                    <a:p>
                      <a:pPr algn="ctr"/>
                      <a:r>
                        <a:rPr lang="en-GB" dirty="0" smtClean="0"/>
                        <a:t>BAG 3</a:t>
                      </a:r>
                      <a:endParaRPr lang="en-GB" dirty="0"/>
                    </a:p>
                  </a:txBody>
                  <a:tcPr/>
                </a:tc>
                <a:extLst>
                  <a:ext uri="{0D108BD9-81ED-4DB2-BD59-A6C34878D82A}">
                    <a16:rowId xmlns:a16="http://schemas.microsoft.com/office/drawing/2014/main" val="2407304227"/>
                  </a:ext>
                </a:extLst>
              </a:tr>
              <a:tr h="370840">
                <a:tc>
                  <a:txBody>
                    <a:bodyPr/>
                    <a:lstStyle/>
                    <a:p>
                      <a:r>
                        <a:rPr lang="en-GB" sz="1400" dirty="0" smtClean="0"/>
                        <a:t>Slalom</a:t>
                      </a:r>
                      <a:endParaRPr lang="en-GB" sz="1400" dirty="0"/>
                    </a:p>
                  </a:txBody>
                  <a:tcPr/>
                </a:tc>
                <a:tc>
                  <a:txBody>
                    <a:bodyPr/>
                    <a:lstStyle/>
                    <a:p>
                      <a:r>
                        <a:rPr lang="en-GB" sz="1400" dirty="0" smtClean="0"/>
                        <a:t>Bean on the move</a:t>
                      </a:r>
                      <a:endParaRPr lang="en-GB" sz="1400" dirty="0"/>
                    </a:p>
                  </a:txBody>
                  <a:tcPr/>
                </a:tc>
                <a:tc>
                  <a:txBody>
                    <a:bodyPr/>
                    <a:lstStyle/>
                    <a:p>
                      <a:r>
                        <a:rPr lang="en-GB" sz="1400" dirty="0" smtClean="0"/>
                        <a:t>Colour</a:t>
                      </a:r>
                      <a:r>
                        <a:rPr lang="en-GB" sz="1400" baseline="0" dirty="0" smtClean="0"/>
                        <a:t> tap</a:t>
                      </a:r>
                      <a:endParaRPr lang="en-GB" sz="1400" dirty="0"/>
                    </a:p>
                  </a:txBody>
                  <a:tcPr/>
                </a:tc>
                <a:extLst>
                  <a:ext uri="{0D108BD9-81ED-4DB2-BD59-A6C34878D82A}">
                    <a16:rowId xmlns:a16="http://schemas.microsoft.com/office/drawing/2014/main" val="170421695"/>
                  </a:ext>
                </a:extLst>
              </a:tr>
              <a:tr h="370840">
                <a:tc>
                  <a:txBody>
                    <a:bodyPr/>
                    <a:lstStyle/>
                    <a:p>
                      <a:r>
                        <a:rPr lang="en-GB" sz="1400" dirty="0" smtClean="0"/>
                        <a:t>Hit cones</a:t>
                      </a:r>
                      <a:endParaRPr lang="en-GB" sz="1400" dirty="0"/>
                    </a:p>
                  </a:txBody>
                  <a:tcPr/>
                </a:tc>
                <a:tc>
                  <a:txBody>
                    <a:bodyPr/>
                    <a:lstStyle/>
                    <a:p>
                      <a:r>
                        <a:rPr lang="en-GB" sz="1400" dirty="0" smtClean="0"/>
                        <a:t>Overarm</a:t>
                      </a:r>
                      <a:endParaRPr lang="en-GB" sz="1400" dirty="0"/>
                    </a:p>
                  </a:txBody>
                  <a:tcPr/>
                </a:tc>
                <a:tc>
                  <a:txBody>
                    <a:bodyPr/>
                    <a:lstStyle/>
                    <a:p>
                      <a:r>
                        <a:rPr lang="en-GB" sz="1400" dirty="0" smtClean="0"/>
                        <a:t>Underarm</a:t>
                      </a:r>
                      <a:endParaRPr lang="en-GB" sz="1400" dirty="0"/>
                    </a:p>
                  </a:txBody>
                  <a:tcPr/>
                </a:tc>
                <a:extLst>
                  <a:ext uri="{0D108BD9-81ED-4DB2-BD59-A6C34878D82A}">
                    <a16:rowId xmlns:a16="http://schemas.microsoft.com/office/drawing/2014/main" val="2498996973"/>
                  </a:ext>
                </a:extLst>
              </a:tr>
              <a:tr h="370840">
                <a:tc>
                  <a:txBody>
                    <a:bodyPr/>
                    <a:lstStyle/>
                    <a:p>
                      <a:r>
                        <a:rPr lang="en-GB" sz="1400" dirty="0" smtClean="0"/>
                        <a:t>Tight</a:t>
                      </a:r>
                      <a:r>
                        <a:rPr lang="en-GB" sz="1400" baseline="0" dirty="0" smtClean="0"/>
                        <a:t> rope</a:t>
                      </a:r>
                      <a:endParaRPr lang="en-GB" sz="1400" dirty="0"/>
                    </a:p>
                  </a:txBody>
                  <a:tcPr/>
                </a:tc>
                <a:tc>
                  <a:txBody>
                    <a:bodyPr/>
                    <a:lstStyle/>
                    <a:p>
                      <a:r>
                        <a:rPr lang="en-GB" sz="1400" dirty="0" smtClean="0"/>
                        <a:t>Bean</a:t>
                      </a:r>
                      <a:r>
                        <a:rPr lang="en-GB" sz="1400" baseline="0" dirty="0" smtClean="0"/>
                        <a:t> bag balance</a:t>
                      </a:r>
                      <a:endParaRPr lang="en-GB" sz="1400" dirty="0"/>
                    </a:p>
                  </a:txBody>
                  <a:tcPr/>
                </a:tc>
                <a:tc>
                  <a:txBody>
                    <a:bodyPr/>
                    <a:lstStyle/>
                    <a:p>
                      <a:r>
                        <a:rPr lang="en-GB" sz="1400" dirty="0" smtClean="0"/>
                        <a:t>Hold it</a:t>
                      </a:r>
                      <a:endParaRPr lang="en-GB" sz="1400" dirty="0"/>
                    </a:p>
                  </a:txBody>
                  <a:tcPr/>
                </a:tc>
                <a:extLst>
                  <a:ext uri="{0D108BD9-81ED-4DB2-BD59-A6C34878D82A}">
                    <a16:rowId xmlns:a16="http://schemas.microsoft.com/office/drawing/2014/main" val="308887304"/>
                  </a:ext>
                </a:extLst>
              </a:tr>
              <a:tr h="370840">
                <a:tc>
                  <a:txBody>
                    <a:bodyPr/>
                    <a:lstStyle/>
                    <a:p>
                      <a:r>
                        <a:rPr lang="en-GB" sz="1400" dirty="0" smtClean="0"/>
                        <a:t>Bean</a:t>
                      </a:r>
                      <a:r>
                        <a:rPr lang="en-GB" sz="1400" baseline="0" dirty="0" smtClean="0"/>
                        <a:t> bag throw</a:t>
                      </a:r>
                      <a:endParaRPr lang="en-GB" sz="1400" dirty="0"/>
                    </a:p>
                  </a:txBody>
                  <a:tcPr/>
                </a:tc>
                <a:tc>
                  <a:txBody>
                    <a:bodyPr/>
                    <a:lstStyle/>
                    <a:p>
                      <a:r>
                        <a:rPr lang="en-GB" sz="1400" dirty="0" smtClean="0"/>
                        <a:t>Figure of 8</a:t>
                      </a:r>
                      <a:endParaRPr lang="en-GB" sz="1400" dirty="0"/>
                    </a:p>
                  </a:txBody>
                  <a:tcPr/>
                </a:tc>
                <a:tc>
                  <a:txBody>
                    <a:bodyPr/>
                    <a:lstStyle/>
                    <a:p>
                      <a:r>
                        <a:rPr lang="en-GB" sz="1400" dirty="0" smtClean="0"/>
                        <a:t>Hopscotch</a:t>
                      </a:r>
                      <a:endParaRPr lang="en-GB" sz="1400" dirty="0"/>
                    </a:p>
                  </a:txBody>
                  <a:tcPr/>
                </a:tc>
                <a:extLst>
                  <a:ext uri="{0D108BD9-81ED-4DB2-BD59-A6C34878D82A}">
                    <a16:rowId xmlns:a16="http://schemas.microsoft.com/office/drawing/2014/main" val="571338395"/>
                  </a:ext>
                </a:extLst>
              </a:tr>
              <a:tr h="370840">
                <a:tc>
                  <a:txBody>
                    <a:bodyPr/>
                    <a:lstStyle/>
                    <a:p>
                      <a:r>
                        <a:rPr lang="en-GB" sz="1400" dirty="0" smtClean="0"/>
                        <a:t>Run</a:t>
                      </a:r>
                      <a:r>
                        <a:rPr lang="en-GB" sz="1400" baseline="0" dirty="0" smtClean="0"/>
                        <a:t> and collect</a:t>
                      </a:r>
                      <a:endParaRPr lang="en-GB" sz="1400" dirty="0"/>
                    </a:p>
                  </a:txBody>
                  <a:tcPr/>
                </a:tc>
                <a:tc>
                  <a:txBody>
                    <a:bodyPr/>
                    <a:lstStyle/>
                    <a:p>
                      <a:r>
                        <a:rPr lang="en-GB" sz="1400" dirty="0" smtClean="0"/>
                        <a:t>Square lap</a:t>
                      </a:r>
                      <a:endParaRPr lang="en-GB" sz="1400" dirty="0"/>
                    </a:p>
                  </a:txBody>
                  <a:tcPr/>
                </a:tc>
                <a:tc>
                  <a:txBody>
                    <a:bodyPr/>
                    <a:lstStyle/>
                    <a:p>
                      <a:r>
                        <a:rPr lang="en-GB" sz="1400" dirty="0" smtClean="0"/>
                        <a:t>Memory</a:t>
                      </a:r>
                      <a:endParaRPr lang="en-GB" sz="1400" dirty="0"/>
                    </a:p>
                  </a:txBody>
                  <a:tcPr/>
                </a:tc>
                <a:extLst>
                  <a:ext uri="{0D108BD9-81ED-4DB2-BD59-A6C34878D82A}">
                    <a16:rowId xmlns:a16="http://schemas.microsoft.com/office/drawing/2014/main" val="2923122729"/>
                  </a:ext>
                </a:extLst>
              </a:tr>
              <a:tr h="370840">
                <a:tc>
                  <a:txBody>
                    <a:bodyPr/>
                    <a:lstStyle/>
                    <a:p>
                      <a:r>
                        <a:rPr lang="en-GB" sz="1400" dirty="0" smtClean="0"/>
                        <a:t>Skipping</a:t>
                      </a:r>
                      <a:endParaRPr lang="en-GB" sz="1400" dirty="0"/>
                    </a:p>
                  </a:txBody>
                  <a:tcPr/>
                </a:tc>
                <a:tc>
                  <a:txBody>
                    <a:bodyPr/>
                    <a:lstStyle/>
                    <a:p>
                      <a:r>
                        <a:rPr lang="en-GB" sz="1400" dirty="0" smtClean="0"/>
                        <a:t>Double jump</a:t>
                      </a:r>
                      <a:endParaRPr lang="en-GB" sz="1400" dirty="0"/>
                    </a:p>
                  </a:txBody>
                  <a:tcPr/>
                </a:tc>
                <a:tc>
                  <a:txBody>
                    <a:bodyPr/>
                    <a:lstStyle/>
                    <a:p>
                      <a:r>
                        <a:rPr lang="en-GB" sz="1400" dirty="0" smtClean="0"/>
                        <a:t>Jump the river</a:t>
                      </a:r>
                      <a:endParaRPr lang="en-GB" sz="1400" dirty="0"/>
                    </a:p>
                  </a:txBody>
                  <a:tcPr/>
                </a:tc>
                <a:extLst>
                  <a:ext uri="{0D108BD9-81ED-4DB2-BD59-A6C34878D82A}">
                    <a16:rowId xmlns:a16="http://schemas.microsoft.com/office/drawing/2014/main" val="2993643975"/>
                  </a:ext>
                </a:extLst>
              </a:tr>
              <a:tr h="370840">
                <a:tc>
                  <a:txBody>
                    <a:bodyPr/>
                    <a:lstStyle/>
                    <a:p>
                      <a:r>
                        <a:rPr lang="en-GB" sz="1400" dirty="0" smtClean="0"/>
                        <a:t>Dribbling</a:t>
                      </a:r>
                      <a:endParaRPr lang="en-GB" sz="1400" dirty="0"/>
                    </a:p>
                  </a:txBody>
                  <a:tcPr/>
                </a:tc>
                <a:tc>
                  <a:txBody>
                    <a:bodyPr/>
                    <a:lstStyle/>
                    <a:p>
                      <a:r>
                        <a:rPr lang="en-GB" sz="1400" dirty="0" smtClean="0"/>
                        <a:t>Keep it up</a:t>
                      </a:r>
                      <a:endParaRPr lang="en-GB" sz="1400" dirty="0"/>
                    </a:p>
                  </a:txBody>
                  <a:tcPr/>
                </a:tc>
                <a:tc>
                  <a:txBody>
                    <a:bodyPr/>
                    <a:lstStyle/>
                    <a:p>
                      <a:r>
                        <a:rPr lang="en-GB" sz="1400" dirty="0" smtClean="0"/>
                        <a:t>Can you</a:t>
                      </a:r>
                      <a:r>
                        <a:rPr lang="en-GB" sz="1400" baseline="0" dirty="0" smtClean="0"/>
                        <a:t> kick it</a:t>
                      </a:r>
                      <a:endParaRPr lang="en-GB" sz="1400" dirty="0"/>
                    </a:p>
                  </a:txBody>
                  <a:tcPr/>
                </a:tc>
                <a:extLst>
                  <a:ext uri="{0D108BD9-81ED-4DB2-BD59-A6C34878D82A}">
                    <a16:rowId xmlns:a16="http://schemas.microsoft.com/office/drawing/2014/main" val="3010274559"/>
                  </a:ext>
                </a:extLst>
              </a:tr>
              <a:tr h="370840">
                <a:tc>
                  <a:txBody>
                    <a:bodyPr/>
                    <a:lstStyle/>
                    <a:p>
                      <a:r>
                        <a:rPr lang="en-GB" sz="1400" dirty="0" smtClean="0"/>
                        <a:t>Catching</a:t>
                      </a:r>
                      <a:endParaRPr lang="en-GB" sz="1400" dirty="0"/>
                    </a:p>
                  </a:txBody>
                  <a:tcPr/>
                </a:tc>
                <a:tc>
                  <a:txBody>
                    <a:bodyPr/>
                    <a:lstStyle/>
                    <a:p>
                      <a:r>
                        <a:rPr lang="en-GB" sz="1400" dirty="0" smtClean="0"/>
                        <a:t>Bounce</a:t>
                      </a:r>
                      <a:r>
                        <a:rPr lang="en-GB" sz="1400" baseline="0" dirty="0" smtClean="0"/>
                        <a:t> catch</a:t>
                      </a:r>
                      <a:endParaRPr lang="en-GB" sz="1400" dirty="0"/>
                    </a:p>
                  </a:txBody>
                  <a:tcPr/>
                </a:tc>
                <a:tc>
                  <a:txBody>
                    <a:bodyPr/>
                    <a:lstStyle/>
                    <a:p>
                      <a:r>
                        <a:rPr lang="en-GB" sz="1400" dirty="0" smtClean="0"/>
                        <a:t>Speed</a:t>
                      </a:r>
                      <a:r>
                        <a:rPr lang="en-GB" sz="1400" baseline="0" dirty="0" smtClean="0"/>
                        <a:t> catch</a:t>
                      </a:r>
                      <a:endParaRPr lang="en-GB" sz="1400" dirty="0"/>
                    </a:p>
                  </a:txBody>
                  <a:tcPr/>
                </a:tc>
                <a:extLst>
                  <a:ext uri="{0D108BD9-81ED-4DB2-BD59-A6C34878D82A}">
                    <a16:rowId xmlns:a16="http://schemas.microsoft.com/office/drawing/2014/main" val="75242729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75065813"/>
              </p:ext>
            </p:extLst>
          </p:nvPr>
        </p:nvGraphicFramePr>
        <p:xfrm>
          <a:off x="1092549" y="2063613"/>
          <a:ext cx="1232647" cy="3337560"/>
        </p:xfrm>
        <a:graphic>
          <a:graphicData uri="http://schemas.openxmlformats.org/drawingml/2006/table">
            <a:tbl>
              <a:tblPr firstRow="1" bandRow="1">
                <a:tableStyleId>{5C22544A-7EE6-4342-B048-85BDC9FD1C3A}</a:tableStyleId>
              </a:tblPr>
              <a:tblGrid>
                <a:gridCol w="1232647">
                  <a:extLst>
                    <a:ext uri="{9D8B030D-6E8A-4147-A177-3AD203B41FA5}">
                      <a16:colId xmlns:a16="http://schemas.microsoft.com/office/drawing/2014/main" val="2594476407"/>
                    </a:ext>
                  </a:extLst>
                </a:gridCol>
              </a:tblGrid>
              <a:tr h="370840">
                <a:tc>
                  <a:txBody>
                    <a:bodyPr/>
                    <a:lstStyle/>
                    <a:p>
                      <a:r>
                        <a:rPr lang="en-GB" dirty="0" smtClean="0"/>
                        <a:t>FMS:</a:t>
                      </a:r>
                      <a:endParaRPr lang="en-GB" dirty="0"/>
                    </a:p>
                  </a:txBody>
                  <a:tcPr/>
                </a:tc>
                <a:extLst>
                  <a:ext uri="{0D108BD9-81ED-4DB2-BD59-A6C34878D82A}">
                    <a16:rowId xmlns:a16="http://schemas.microsoft.com/office/drawing/2014/main" val="1248348988"/>
                  </a:ext>
                </a:extLst>
              </a:tr>
              <a:tr h="370840">
                <a:tc>
                  <a:txBody>
                    <a:bodyPr/>
                    <a:lstStyle/>
                    <a:p>
                      <a:r>
                        <a:rPr lang="en-GB" sz="1400" dirty="0" smtClean="0">
                          <a:solidFill>
                            <a:srgbClr val="0070C0"/>
                          </a:solidFill>
                        </a:rPr>
                        <a:t>Agility</a:t>
                      </a:r>
                      <a:endParaRPr lang="en-GB" sz="1400" dirty="0">
                        <a:solidFill>
                          <a:srgbClr val="0070C0"/>
                        </a:solidFill>
                      </a:endParaRPr>
                    </a:p>
                  </a:txBody>
                  <a:tcPr/>
                </a:tc>
                <a:extLst>
                  <a:ext uri="{0D108BD9-81ED-4DB2-BD59-A6C34878D82A}">
                    <a16:rowId xmlns:a16="http://schemas.microsoft.com/office/drawing/2014/main" val="1152624427"/>
                  </a:ext>
                </a:extLst>
              </a:tr>
              <a:tr h="370840">
                <a:tc>
                  <a:txBody>
                    <a:bodyPr/>
                    <a:lstStyle/>
                    <a:p>
                      <a:r>
                        <a:rPr lang="en-GB" sz="1400" dirty="0" smtClean="0">
                          <a:solidFill>
                            <a:srgbClr val="0070C0"/>
                          </a:solidFill>
                        </a:rPr>
                        <a:t>Throwing</a:t>
                      </a:r>
                      <a:endParaRPr lang="en-GB" sz="1400" dirty="0">
                        <a:solidFill>
                          <a:srgbClr val="0070C0"/>
                        </a:solidFill>
                      </a:endParaRPr>
                    </a:p>
                  </a:txBody>
                  <a:tcPr/>
                </a:tc>
                <a:extLst>
                  <a:ext uri="{0D108BD9-81ED-4DB2-BD59-A6C34878D82A}">
                    <a16:rowId xmlns:a16="http://schemas.microsoft.com/office/drawing/2014/main" val="4031765921"/>
                  </a:ext>
                </a:extLst>
              </a:tr>
              <a:tr h="370840">
                <a:tc>
                  <a:txBody>
                    <a:bodyPr/>
                    <a:lstStyle/>
                    <a:p>
                      <a:r>
                        <a:rPr lang="en-GB" sz="1400" dirty="0" smtClean="0">
                          <a:solidFill>
                            <a:srgbClr val="0070C0"/>
                          </a:solidFill>
                        </a:rPr>
                        <a:t>Balance</a:t>
                      </a:r>
                      <a:endParaRPr lang="en-GB" sz="1400" dirty="0">
                        <a:solidFill>
                          <a:srgbClr val="0070C0"/>
                        </a:solidFill>
                      </a:endParaRPr>
                    </a:p>
                  </a:txBody>
                  <a:tcPr/>
                </a:tc>
                <a:extLst>
                  <a:ext uri="{0D108BD9-81ED-4DB2-BD59-A6C34878D82A}">
                    <a16:rowId xmlns:a16="http://schemas.microsoft.com/office/drawing/2014/main" val="776359247"/>
                  </a:ext>
                </a:extLst>
              </a:tr>
              <a:tr h="370840">
                <a:tc>
                  <a:txBody>
                    <a:bodyPr/>
                    <a:lstStyle/>
                    <a:p>
                      <a:r>
                        <a:rPr lang="en-GB" sz="1400" dirty="0" smtClean="0">
                          <a:solidFill>
                            <a:srgbClr val="0070C0"/>
                          </a:solidFill>
                        </a:rPr>
                        <a:t>Co-ordination</a:t>
                      </a:r>
                      <a:endParaRPr lang="en-GB" sz="1400" dirty="0">
                        <a:solidFill>
                          <a:srgbClr val="0070C0"/>
                        </a:solidFill>
                      </a:endParaRPr>
                    </a:p>
                  </a:txBody>
                  <a:tcPr/>
                </a:tc>
                <a:extLst>
                  <a:ext uri="{0D108BD9-81ED-4DB2-BD59-A6C34878D82A}">
                    <a16:rowId xmlns:a16="http://schemas.microsoft.com/office/drawing/2014/main" val="3382087972"/>
                  </a:ext>
                </a:extLst>
              </a:tr>
              <a:tr h="370840">
                <a:tc>
                  <a:txBody>
                    <a:bodyPr/>
                    <a:lstStyle/>
                    <a:p>
                      <a:r>
                        <a:rPr lang="en-GB" sz="1400" dirty="0" smtClean="0">
                          <a:solidFill>
                            <a:srgbClr val="0070C0"/>
                          </a:solidFill>
                        </a:rPr>
                        <a:t>Running</a:t>
                      </a:r>
                      <a:endParaRPr lang="en-GB" sz="1400" dirty="0">
                        <a:solidFill>
                          <a:srgbClr val="0070C0"/>
                        </a:solidFill>
                      </a:endParaRPr>
                    </a:p>
                  </a:txBody>
                  <a:tcPr/>
                </a:tc>
                <a:extLst>
                  <a:ext uri="{0D108BD9-81ED-4DB2-BD59-A6C34878D82A}">
                    <a16:rowId xmlns:a16="http://schemas.microsoft.com/office/drawing/2014/main" val="2865199930"/>
                  </a:ext>
                </a:extLst>
              </a:tr>
              <a:tr h="370840">
                <a:tc>
                  <a:txBody>
                    <a:bodyPr/>
                    <a:lstStyle/>
                    <a:p>
                      <a:r>
                        <a:rPr lang="en-GB" sz="1400" dirty="0" smtClean="0">
                          <a:solidFill>
                            <a:srgbClr val="0070C0"/>
                          </a:solidFill>
                        </a:rPr>
                        <a:t>Jumping</a:t>
                      </a:r>
                      <a:endParaRPr lang="en-GB" sz="1400" dirty="0">
                        <a:solidFill>
                          <a:srgbClr val="0070C0"/>
                        </a:solidFill>
                      </a:endParaRPr>
                    </a:p>
                  </a:txBody>
                  <a:tcPr/>
                </a:tc>
                <a:extLst>
                  <a:ext uri="{0D108BD9-81ED-4DB2-BD59-A6C34878D82A}">
                    <a16:rowId xmlns:a16="http://schemas.microsoft.com/office/drawing/2014/main" val="4090236475"/>
                  </a:ext>
                </a:extLst>
              </a:tr>
              <a:tr h="370840">
                <a:tc>
                  <a:txBody>
                    <a:bodyPr/>
                    <a:lstStyle/>
                    <a:p>
                      <a:r>
                        <a:rPr lang="en-GB" sz="1400" dirty="0" smtClean="0">
                          <a:solidFill>
                            <a:srgbClr val="0070C0"/>
                          </a:solidFill>
                        </a:rPr>
                        <a:t>Kicking</a:t>
                      </a:r>
                      <a:endParaRPr lang="en-GB" sz="1400" dirty="0">
                        <a:solidFill>
                          <a:srgbClr val="0070C0"/>
                        </a:solidFill>
                      </a:endParaRPr>
                    </a:p>
                  </a:txBody>
                  <a:tcPr/>
                </a:tc>
                <a:extLst>
                  <a:ext uri="{0D108BD9-81ED-4DB2-BD59-A6C34878D82A}">
                    <a16:rowId xmlns:a16="http://schemas.microsoft.com/office/drawing/2014/main" val="2538721665"/>
                  </a:ext>
                </a:extLst>
              </a:tr>
              <a:tr h="370840">
                <a:tc>
                  <a:txBody>
                    <a:bodyPr/>
                    <a:lstStyle/>
                    <a:p>
                      <a:r>
                        <a:rPr lang="en-GB" sz="1400" dirty="0" smtClean="0">
                          <a:solidFill>
                            <a:srgbClr val="0070C0"/>
                          </a:solidFill>
                        </a:rPr>
                        <a:t>Catching</a:t>
                      </a:r>
                      <a:endParaRPr lang="en-GB" sz="1400" dirty="0">
                        <a:solidFill>
                          <a:srgbClr val="0070C0"/>
                        </a:solidFill>
                      </a:endParaRPr>
                    </a:p>
                  </a:txBody>
                  <a:tcPr/>
                </a:tc>
                <a:extLst>
                  <a:ext uri="{0D108BD9-81ED-4DB2-BD59-A6C34878D82A}">
                    <a16:rowId xmlns:a16="http://schemas.microsoft.com/office/drawing/2014/main" val="1272484922"/>
                  </a:ext>
                </a:extLst>
              </a:tr>
            </a:tbl>
          </a:graphicData>
        </a:graphic>
      </p:graphicFrame>
    </p:spTree>
    <p:extLst>
      <p:ext uri="{BB962C8B-B14F-4D97-AF65-F5344CB8AC3E}">
        <p14:creationId xmlns:p14="http://schemas.microsoft.com/office/powerpoint/2010/main" val="4282434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10999" b="-1"/>
          <a:stretch/>
        </p:blipFill>
        <p:spPr>
          <a:xfrm>
            <a:off x="20" y="10"/>
            <a:ext cx="9143980" cy="6857990"/>
          </a:xfrm>
          <a:prstGeom prst="rect">
            <a:avLst/>
          </a:prstGeom>
          <a:ln>
            <a:solidFill>
              <a:schemeClr val="bg1"/>
            </a:solidFill>
          </a:ln>
        </p:spPr>
      </p:pic>
      <p:sp>
        <p:nvSpPr>
          <p:cNvPr id="3" name="Rectangle 2"/>
          <p:cNvSpPr/>
          <p:nvPr/>
        </p:nvSpPr>
        <p:spPr>
          <a:xfrm>
            <a:off x="755576" y="692696"/>
            <a:ext cx="7632848" cy="5544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FF0000"/>
                </a:solidFill>
                <a:cs typeface="Arial" panose="020B0604020202020204" pitchFamily="34" charset="0"/>
              </a:rPr>
              <a:t>			</a:t>
            </a:r>
            <a:r>
              <a:rPr lang="en-GB">
                <a:solidFill>
                  <a:srgbClr val="FF0000"/>
                </a:solidFill>
                <a:cs typeface="Arial" panose="020B0604020202020204" pitchFamily="34" charset="0"/>
              </a:rPr>
              <a:t>	</a:t>
            </a:r>
            <a:endParaRPr lang="en-GB" b="1" u="sng" dirty="0">
              <a:solidFill>
                <a:srgbClr val="FF0000"/>
              </a:solidFill>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048" y="832888"/>
            <a:ext cx="865632" cy="1011936"/>
          </a:xfrm>
          <a:prstGeom prst="rect">
            <a:avLst/>
          </a:prstGeom>
        </p:spPr>
      </p:pic>
      <p:pic>
        <p:nvPicPr>
          <p:cNvPr id="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8375" y="692697"/>
            <a:ext cx="1100049" cy="1239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http://premierleague-guidelines.s3-eu-west-1.amazonaws.com/app/uploads/2016/04/PL_Logo_primaryStars_RGB_Horizontal_HR-1500x555.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5856" y="5373216"/>
            <a:ext cx="2592288" cy="925817"/>
          </a:xfrm>
          <a:prstGeom prst="rect">
            <a:avLst/>
          </a:prstGeom>
          <a:noFill/>
          <a:ln>
            <a:noFill/>
          </a:ln>
        </p:spPr>
      </p:pic>
      <p:pic>
        <p:nvPicPr>
          <p:cNvPr id="7"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825" t="23059" r="14825" b="24985"/>
          <a:stretch/>
        </p:blipFill>
        <p:spPr bwMode="auto">
          <a:xfrm>
            <a:off x="1043608" y="3429000"/>
            <a:ext cx="3394390" cy="1941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726030" y="3429000"/>
            <a:ext cx="3374363" cy="1969770"/>
          </a:xfrm>
          <a:prstGeom prst="rect">
            <a:avLst/>
          </a:prstGeom>
          <a:noFill/>
          <a:ln>
            <a:solidFill>
              <a:srgbClr val="FF0000"/>
            </a:solidFill>
          </a:ln>
        </p:spPr>
        <p:txBody>
          <a:bodyPr wrap="square" rtlCol="0">
            <a:spAutoFit/>
          </a:bodyPr>
          <a:lstStyle/>
          <a:p>
            <a:r>
              <a:rPr lang="en-GB" sz="1600" dirty="0" smtClean="0">
                <a:solidFill>
                  <a:srgbClr val="FF0000"/>
                </a:solidFill>
              </a:rPr>
              <a:t>Equipment:</a:t>
            </a:r>
            <a:r>
              <a:rPr lang="en-GB" sz="1600" dirty="0"/>
              <a:t> </a:t>
            </a:r>
            <a:r>
              <a:rPr lang="en-GB" sz="1600" dirty="0" smtClean="0"/>
              <a:t>skipping rope, bean bag, timer</a:t>
            </a:r>
          </a:p>
          <a:p>
            <a:endParaRPr lang="en-GB" dirty="0" smtClean="0"/>
          </a:p>
          <a:p>
            <a:endParaRPr lang="en-GB" dirty="0"/>
          </a:p>
          <a:p>
            <a:endParaRPr lang="en-GB" dirty="0" smtClean="0"/>
          </a:p>
          <a:p>
            <a:endParaRPr lang="en-GB" dirty="0" smtClean="0"/>
          </a:p>
          <a:p>
            <a:endParaRPr lang="en-GB" dirty="0" smtClean="0"/>
          </a:p>
        </p:txBody>
      </p:sp>
      <p:sp>
        <p:nvSpPr>
          <p:cNvPr id="9" name="TextBox 8"/>
          <p:cNvSpPr txBox="1"/>
          <p:nvPr/>
        </p:nvSpPr>
        <p:spPr>
          <a:xfrm>
            <a:off x="1043618" y="1923620"/>
            <a:ext cx="7056784" cy="1200329"/>
          </a:xfrm>
          <a:prstGeom prst="rect">
            <a:avLst/>
          </a:prstGeom>
          <a:noFill/>
          <a:ln>
            <a:solidFill>
              <a:srgbClr val="FF0000"/>
            </a:solidFill>
          </a:ln>
        </p:spPr>
        <p:txBody>
          <a:bodyPr wrap="square" rtlCol="0">
            <a:spAutoFit/>
          </a:bodyPr>
          <a:lstStyle/>
          <a:p>
            <a:pPr algn="ctr"/>
            <a:r>
              <a:rPr lang="en-GB" sz="1600" dirty="0" smtClean="0">
                <a:solidFill>
                  <a:srgbClr val="FF0000"/>
                </a:solidFill>
              </a:rPr>
              <a:t>TIGHTROPE CHALLENGE:</a:t>
            </a:r>
          </a:p>
          <a:p>
            <a:pPr marL="285750" indent="-285750">
              <a:buFont typeface="Arial" panose="020B0604020202020204" pitchFamily="34" charset="0"/>
              <a:buChar char="•"/>
            </a:pPr>
            <a:r>
              <a:rPr lang="en-GB" sz="1400" dirty="0"/>
              <a:t>T</a:t>
            </a:r>
            <a:r>
              <a:rPr lang="en-GB" sz="1400" dirty="0" smtClean="0"/>
              <a:t>ravel along a skipping rope without falling to either side for 30 seconds? If balance is lost record time of fall. Use a bean bag on your head to make it harder</a:t>
            </a:r>
          </a:p>
          <a:p>
            <a:pPr marL="285750" indent="-285750">
              <a:buFont typeface="Arial" panose="020B0604020202020204" pitchFamily="34" charset="0"/>
              <a:buChar char="•"/>
            </a:pPr>
            <a:r>
              <a:rPr lang="en-GB" sz="1400" dirty="0" smtClean="0"/>
              <a:t>Extra challenges: change how you travel e.g. hop on one leg, change shape of the rope, see how quickly you can do it, practice to improve your personal best.</a:t>
            </a:r>
            <a:endParaRPr lang="en-GB" sz="700" dirty="0" smtClean="0"/>
          </a:p>
        </p:txBody>
      </p:sp>
      <p:sp>
        <p:nvSpPr>
          <p:cNvPr id="10" name="Title 3"/>
          <p:cNvSpPr txBox="1">
            <a:spLocks/>
          </p:cNvSpPr>
          <p:nvPr/>
        </p:nvSpPr>
        <p:spPr>
          <a:xfrm>
            <a:off x="1462392" y="1155258"/>
            <a:ext cx="6219215" cy="5859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600" b="1" dirty="0" smtClean="0">
                <a:solidFill>
                  <a:srgbClr val="FF0000"/>
                </a:solidFill>
              </a:rPr>
              <a:t>POTTERMUS</a:t>
            </a:r>
            <a:r>
              <a:rPr lang="en-GB" sz="2600" dirty="0" smtClean="0">
                <a:solidFill>
                  <a:srgbClr val="FF0000"/>
                </a:solidFill>
              </a:rPr>
              <a:t> </a:t>
            </a:r>
            <a:r>
              <a:rPr lang="en-GB" sz="2600" b="1" dirty="0" smtClean="0">
                <a:solidFill>
                  <a:srgbClr val="FF0000"/>
                </a:solidFill>
              </a:rPr>
              <a:t>ACTIVE HOMEWORK TASK</a:t>
            </a:r>
            <a:r>
              <a:rPr lang="en-GB" sz="2600" dirty="0" smtClean="0">
                <a:solidFill>
                  <a:srgbClr val="FF0000"/>
                </a:solidFill>
              </a:rPr>
              <a:t/>
            </a:r>
            <a:br>
              <a:rPr lang="en-GB" sz="2600" dirty="0" smtClean="0">
                <a:solidFill>
                  <a:srgbClr val="FF0000"/>
                </a:solidFill>
              </a:rPr>
            </a:br>
            <a:r>
              <a:rPr lang="en-GB" sz="2600" dirty="0" smtClean="0">
                <a:solidFill>
                  <a:srgbClr val="FF0000"/>
                </a:solidFill>
              </a:rPr>
              <a:t>‘Balance’</a:t>
            </a:r>
            <a:endParaRPr lang="en-GB" sz="2600" dirty="0">
              <a:solidFill>
                <a:srgbClr val="FF0000"/>
              </a:solidFill>
            </a:endParaRPr>
          </a:p>
        </p:txBody>
      </p:sp>
      <p:cxnSp>
        <p:nvCxnSpPr>
          <p:cNvPr id="18" name="Straight Connector 17"/>
          <p:cNvCxnSpPr/>
          <p:nvPr/>
        </p:nvCxnSpPr>
        <p:spPr>
          <a:xfrm>
            <a:off x="5369095" y="4086957"/>
            <a:ext cx="504056" cy="9079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urved Connector 35"/>
          <p:cNvCxnSpPr/>
          <p:nvPr/>
        </p:nvCxnSpPr>
        <p:spPr>
          <a:xfrm>
            <a:off x="6557284" y="4083709"/>
            <a:ext cx="914400" cy="914400"/>
          </a:xfrm>
          <a:prstGeom prst="curvedConnector3">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004048" y="4875655"/>
            <a:ext cx="648072" cy="246221"/>
          </a:xfrm>
          <a:prstGeom prst="rect">
            <a:avLst/>
          </a:prstGeom>
          <a:noFill/>
        </p:spPr>
        <p:txBody>
          <a:bodyPr wrap="square" rtlCol="0">
            <a:spAutoFit/>
          </a:bodyPr>
          <a:lstStyle/>
          <a:p>
            <a:r>
              <a:rPr lang="en-GB" sz="1000" dirty="0" smtClean="0"/>
              <a:t>Layout 1</a:t>
            </a:r>
            <a:endParaRPr lang="en-GB" sz="1000" dirty="0"/>
          </a:p>
        </p:txBody>
      </p:sp>
      <p:sp>
        <p:nvSpPr>
          <p:cNvPr id="40" name="TextBox 39"/>
          <p:cNvSpPr txBox="1"/>
          <p:nvPr/>
        </p:nvSpPr>
        <p:spPr>
          <a:xfrm>
            <a:off x="6516216" y="4894638"/>
            <a:ext cx="648072" cy="246221"/>
          </a:xfrm>
          <a:prstGeom prst="rect">
            <a:avLst/>
          </a:prstGeom>
          <a:noFill/>
        </p:spPr>
        <p:txBody>
          <a:bodyPr wrap="square" rtlCol="0">
            <a:spAutoFit/>
          </a:bodyPr>
          <a:lstStyle/>
          <a:p>
            <a:r>
              <a:rPr lang="en-GB" sz="1000" dirty="0" smtClean="0"/>
              <a:t>Layout 2</a:t>
            </a:r>
            <a:endParaRPr lang="en-GB" sz="1000" dirty="0"/>
          </a:p>
        </p:txBody>
      </p:sp>
    </p:spTree>
    <p:extLst>
      <p:ext uri="{BB962C8B-B14F-4D97-AF65-F5344CB8AC3E}">
        <p14:creationId xmlns:p14="http://schemas.microsoft.com/office/powerpoint/2010/main" val="3397403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10999" b="-1"/>
          <a:stretch/>
        </p:blipFill>
        <p:spPr>
          <a:xfrm>
            <a:off x="20" y="10"/>
            <a:ext cx="9143980" cy="6857990"/>
          </a:xfrm>
          <a:prstGeom prst="rect">
            <a:avLst/>
          </a:prstGeom>
          <a:ln>
            <a:solidFill>
              <a:schemeClr val="bg1"/>
            </a:solidFill>
          </a:ln>
        </p:spPr>
      </p:pic>
      <p:sp>
        <p:nvSpPr>
          <p:cNvPr id="3" name="Rectangle 2"/>
          <p:cNvSpPr/>
          <p:nvPr/>
        </p:nvSpPr>
        <p:spPr>
          <a:xfrm>
            <a:off x="755576" y="692696"/>
            <a:ext cx="7632848" cy="5544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FF0000"/>
                </a:solidFill>
                <a:cs typeface="Arial" panose="020B0604020202020204" pitchFamily="34" charset="0"/>
              </a:rPr>
              <a:t>				</a:t>
            </a:r>
            <a:endParaRPr lang="en-GB" b="1" u="sng" dirty="0">
              <a:solidFill>
                <a:srgbClr val="FF0000"/>
              </a:solidFill>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048" y="832888"/>
            <a:ext cx="865632" cy="1011936"/>
          </a:xfrm>
          <a:prstGeom prst="rect">
            <a:avLst/>
          </a:prstGeom>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8375" y="692697"/>
            <a:ext cx="1100049" cy="1239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3"/>
          <p:cNvSpPr txBox="1">
            <a:spLocks/>
          </p:cNvSpPr>
          <p:nvPr/>
        </p:nvSpPr>
        <p:spPr>
          <a:xfrm>
            <a:off x="1462392" y="1155258"/>
            <a:ext cx="6219215" cy="5859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600" b="1" dirty="0" smtClean="0">
                <a:solidFill>
                  <a:srgbClr val="FF0000"/>
                </a:solidFill>
              </a:rPr>
              <a:t>POTTERMUS</a:t>
            </a:r>
            <a:r>
              <a:rPr lang="en-GB" sz="2600" dirty="0" smtClean="0">
                <a:solidFill>
                  <a:srgbClr val="FF0000"/>
                </a:solidFill>
              </a:rPr>
              <a:t> </a:t>
            </a:r>
            <a:r>
              <a:rPr lang="en-GB" sz="2600" b="1" dirty="0" smtClean="0">
                <a:solidFill>
                  <a:srgbClr val="FF0000"/>
                </a:solidFill>
              </a:rPr>
              <a:t>ACTIVE HOMEWORK TASK</a:t>
            </a:r>
            <a:r>
              <a:rPr lang="en-GB" sz="2600" dirty="0" smtClean="0">
                <a:solidFill>
                  <a:srgbClr val="FF0000"/>
                </a:solidFill>
              </a:rPr>
              <a:t/>
            </a:r>
            <a:br>
              <a:rPr lang="en-GB" sz="2600" dirty="0" smtClean="0">
                <a:solidFill>
                  <a:srgbClr val="FF0000"/>
                </a:solidFill>
              </a:rPr>
            </a:br>
            <a:r>
              <a:rPr lang="en-GB" sz="2600" dirty="0" smtClean="0">
                <a:solidFill>
                  <a:srgbClr val="FF0000"/>
                </a:solidFill>
              </a:rPr>
              <a:t>‘Co-ordination’</a:t>
            </a:r>
            <a:endParaRPr lang="en-GB" sz="2600" dirty="0">
              <a:solidFill>
                <a:srgbClr val="FF0000"/>
              </a:solidFill>
            </a:endParaRPr>
          </a:p>
        </p:txBody>
      </p:sp>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825" t="23059" r="14825" b="24985"/>
          <a:stretch/>
        </p:blipFill>
        <p:spPr bwMode="auto">
          <a:xfrm>
            <a:off x="1043608" y="3429000"/>
            <a:ext cx="3394390" cy="1941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http://premierleague-guidelines.s3-eu-west-1.amazonaws.com/app/uploads/2016/04/PL_Logo_primaryStars_RGB_Horizontal_HR-1500x555.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5856" y="5373216"/>
            <a:ext cx="2592288" cy="925817"/>
          </a:xfrm>
          <a:prstGeom prst="rect">
            <a:avLst/>
          </a:prstGeom>
          <a:noFill/>
          <a:ln>
            <a:noFill/>
          </a:ln>
        </p:spPr>
      </p:pic>
      <p:sp>
        <p:nvSpPr>
          <p:cNvPr id="9" name="TextBox 8"/>
          <p:cNvSpPr txBox="1"/>
          <p:nvPr/>
        </p:nvSpPr>
        <p:spPr>
          <a:xfrm>
            <a:off x="1043618" y="1923620"/>
            <a:ext cx="7056784" cy="1415772"/>
          </a:xfrm>
          <a:prstGeom prst="rect">
            <a:avLst/>
          </a:prstGeom>
          <a:noFill/>
          <a:ln>
            <a:solidFill>
              <a:srgbClr val="FF0000"/>
            </a:solidFill>
          </a:ln>
        </p:spPr>
        <p:txBody>
          <a:bodyPr wrap="square" rtlCol="0">
            <a:spAutoFit/>
          </a:bodyPr>
          <a:lstStyle/>
          <a:p>
            <a:pPr algn="ctr"/>
            <a:r>
              <a:rPr lang="en-GB" sz="1600" dirty="0" smtClean="0">
                <a:solidFill>
                  <a:srgbClr val="FF0000"/>
                </a:solidFill>
              </a:rPr>
              <a:t>BEANBAG THROW CHALLENGE:</a:t>
            </a:r>
          </a:p>
          <a:p>
            <a:pPr marL="285750" indent="-285750">
              <a:buFont typeface="Arial" panose="020B0604020202020204" pitchFamily="34" charset="0"/>
              <a:buChar char="•"/>
            </a:pPr>
            <a:r>
              <a:rPr lang="en-GB" sz="1400" dirty="0" smtClean="0"/>
              <a:t>Spread the cones out upside down away from the start.  Throw the bean bag into one cone and collect.  Time how long it takes to complete all 4 cones.  Run and bring the bean bag back if you miss and try again.</a:t>
            </a:r>
          </a:p>
          <a:p>
            <a:pPr marL="285750" indent="-285750">
              <a:buFont typeface="Arial" panose="020B0604020202020204" pitchFamily="34" charset="0"/>
              <a:buChar char="•"/>
            </a:pPr>
            <a:r>
              <a:rPr lang="en-GB" sz="1400" dirty="0" smtClean="0"/>
              <a:t>Extra challenges: increase time, increase distance of throw, play against your friends and family, practice to improve your personal best.</a:t>
            </a:r>
            <a:endParaRPr lang="en-GB" sz="700" dirty="0" smtClean="0"/>
          </a:p>
        </p:txBody>
      </p:sp>
      <p:sp>
        <p:nvSpPr>
          <p:cNvPr id="10" name="TextBox 9"/>
          <p:cNvSpPr txBox="1"/>
          <p:nvPr/>
        </p:nvSpPr>
        <p:spPr>
          <a:xfrm>
            <a:off x="4726030" y="3429000"/>
            <a:ext cx="3374363" cy="1815882"/>
          </a:xfrm>
          <a:prstGeom prst="rect">
            <a:avLst/>
          </a:prstGeom>
          <a:noFill/>
          <a:ln>
            <a:solidFill>
              <a:srgbClr val="FF0000"/>
            </a:solidFill>
          </a:ln>
        </p:spPr>
        <p:txBody>
          <a:bodyPr wrap="square" rtlCol="0">
            <a:spAutoFit/>
          </a:bodyPr>
          <a:lstStyle/>
          <a:p>
            <a:r>
              <a:rPr lang="en-GB" sz="1600" dirty="0" smtClean="0">
                <a:solidFill>
                  <a:srgbClr val="FF0000"/>
                </a:solidFill>
              </a:rPr>
              <a:t>Equipment:</a:t>
            </a:r>
            <a:r>
              <a:rPr lang="en-GB" sz="1600" dirty="0"/>
              <a:t> </a:t>
            </a:r>
            <a:r>
              <a:rPr lang="en-GB" sz="1600" dirty="0" smtClean="0"/>
              <a:t>4 cones, beanbag, timer</a:t>
            </a:r>
          </a:p>
          <a:p>
            <a:endParaRPr lang="en-GB" dirty="0" smtClean="0"/>
          </a:p>
          <a:p>
            <a:endParaRPr lang="en-GB" dirty="0"/>
          </a:p>
          <a:p>
            <a:endParaRPr lang="en-GB" dirty="0" smtClean="0"/>
          </a:p>
          <a:p>
            <a:endParaRPr lang="en-GB" sz="1100" dirty="0" smtClean="0"/>
          </a:p>
          <a:p>
            <a:pPr algn="ctr"/>
            <a:endParaRPr lang="en-GB" dirty="0" smtClean="0"/>
          </a:p>
          <a:p>
            <a:pPr algn="ctr"/>
            <a:r>
              <a:rPr lang="en-GB" sz="1200" dirty="0" smtClean="0"/>
              <a:t>start</a:t>
            </a:r>
          </a:p>
        </p:txBody>
      </p:sp>
      <p:sp>
        <p:nvSpPr>
          <p:cNvPr id="11" name="Oval 10"/>
          <p:cNvSpPr/>
          <p:nvPr/>
        </p:nvSpPr>
        <p:spPr>
          <a:xfrm>
            <a:off x="5724127" y="3861048"/>
            <a:ext cx="184163" cy="175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13585" y="4503829"/>
            <a:ext cx="219075"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27758" y="3861048"/>
            <a:ext cx="216530" cy="203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59697" y="4497479"/>
            <a:ext cx="219075" cy="20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3119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10999" b="-1"/>
          <a:stretch/>
        </p:blipFill>
        <p:spPr>
          <a:xfrm>
            <a:off x="20" y="10"/>
            <a:ext cx="9143980" cy="6857990"/>
          </a:xfrm>
          <a:prstGeom prst="rect">
            <a:avLst/>
          </a:prstGeom>
          <a:ln>
            <a:solidFill>
              <a:schemeClr val="bg1"/>
            </a:solidFill>
          </a:ln>
        </p:spPr>
      </p:pic>
      <p:sp>
        <p:nvSpPr>
          <p:cNvPr id="3" name="Rectangle 2"/>
          <p:cNvSpPr/>
          <p:nvPr/>
        </p:nvSpPr>
        <p:spPr>
          <a:xfrm>
            <a:off x="755576" y="692696"/>
            <a:ext cx="7632848" cy="5544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FF0000"/>
                </a:solidFill>
                <a:cs typeface="Arial" panose="020B0604020202020204" pitchFamily="34" charset="0"/>
              </a:rPr>
              <a:t>			</a:t>
            </a:r>
            <a:r>
              <a:rPr lang="en-GB">
                <a:solidFill>
                  <a:srgbClr val="FF0000"/>
                </a:solidFill>
                <a:cs typeface="Arial" panose="020B0604020202020204" pitchFamily="34" charset="0"/>
              </a:rPr>
              <a:t>	</a:t>
            </a:r>
            <a:endParaRPr lang="en-GB" b="1" u="sng" dirty="0">
              <a:solidFill>
                <a:srgbClr val="FF0000"/>
              </a:solidFill>
              <a:cs typeface="Arial" panose="020B060402020202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048" y="832888"/>
            <a:ext cx="865632" cy="1011936"/>
          </a:xfrm>
          <a:prstGeom prst="rect">
            <a:avLst/>
          </a:prstGeom>
        </p:spPr>
      </p:pic>
      <p:pic>
        <p:nvPicPr>
          <p:cNvPr id="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8375" y="692697"/>
            <a:ext cx="1100049" cy="1239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http://premierleague-guidelines.s3-eu-west-1.amazonaws.com/app/uploads/2016/04/PL_Logo_primaryStars_RGB_Horizontal_HR-1500x555.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5856" y="5373216"/>
            <a:ext cx="2592288" cy="925817"/>
          </a:xfrm>
          <a:prstGeom prst="rect">
            <a:avLst/>
          </a:prstGeom>
          <a:noFill/>
          <a:ln>
            <a:noFill/>
          </a:ln>
        </p:spPr>
      </p:pic>
      <p:sp>
        <p:nvSpPr>
          <p:cNvPr id="7" name="Title 3"/>
          <p:cNvSpPr txBox="1">
            <a:spLocks/>
          </p:cNvSpPr>
          <p:nvPr/>
        </p:nvSpPr>
        <p:spPr>
          <a:xfrm>
            <a:off x="1462392" y="1155258"/>
            <a:ext cx="6219215" cy="5859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600" b="1" dirty="0" smtClean="0">
                <a:solidFill>
                  <a:srgbClr val="FF0000"/>
                </a:solidFill>
              </a:rPr>
              <a:t>POTTERMUS</a:t>
            </a:r>
            <a:r>
              <a:rPr lang="en-GB" sz="2600" dirty="0" smtClean="0">
                <a:solidFill>
                  <a:srgbClr val="FF0000"/>
                </a:solidFill>
              </a:rPr>
              <a:t> </a:t>
            </a:r>
            <a:r>
              <a:rPr lang="en-GB" sz="2600" b="1" dirty="0" smtClean="0">
                <a:solidFill>
                  <a:srgbClr val="FF0000"/>
                </a:solidFill>
              </a:rPr>
              <a:t>ACTIVE HOMEWORK TASK</a:t>
            </a:r>
            <a:r>
              <a:rPr lang="en-GB" sz="2600" dirty="0" smtClean="0">
                <a:solidFill>
                  <a:srgbClr val="FF0000"/>
                </a:solidFill>
              </a:rPr>
              <a:t/>
            </a:r>
            <a:br>
              <a:rPr lang="en-GB" sz="2600" dirty="0" smtClean="0">
                <a:solidFill>
                  <a:srgbClr val="FF0000"/>
                </a:solidFill>
              </a:rPr>
            </a:br>
            <a:r>
              <a:rPr lang="en-GB" sz="2600" dirty="0" smtClean="0">
                <a:solidFill>
                  <a:srgbClr val="FF0000"/>
                </a:solidFill>
              </a:rPr>
              <a:t>‘Running’</a:t>
            </a:r>
            <a:endParaRPr lang="en-GB" sz="2600" dirty="0">
              <a:solidFill>
                <a:srgbClr val="FF0000"/>
              </a:solidFill>
            </a:endParaRPr>
          </a:p>
        </p:txBody>
      </p:sp>
      <p:sp>
        <p:nvSpPr>
          <p:cNvPr id="8" name="TextBox 7"/>
          <p:cNvSpPr txBox="1"/>
          <p:nvPr/>
        </p:nvSpPr>
        <p:spPr>
          <a:xfrm>
            <a:off x="1043618" y="1923620"/>
            <a:ext cx="7056784" cy="1200329"/>
          </a:xfrm>
          <a:prstGeom prst="rect">
            <a:avLst/>
          </a:prstGeom>
          <a:noFill/>
          <a:ln>
            <a:solidFill>
              <a:srgbClr val="FF0000"/>
            </a:solidFill>
          </a:ln>
        </p:spPr>
        <p:txBody>
          <a:bodyPr wrap="square" rtlCol="0">
            <a:spAutoFit/>
          </a:bodyPr>
          <a:lstStyle/>
          <a:p>
            <a:pPr algn="ctr"/>
            <a:r>
              <a:rPr lang="en-GB" sz="1600" dirty="0" smtClean="0">
                <a:solidFill>
                  <a:srgbClr val="FF0000"/>
                </a:solidFill>
              </a:rPr>
              <a:t>RUN AND COLLECT CHALLENGE:</a:t>
            </a:r>
          </a:p>
          <a:p>
            <a:pPr marL="285750" indent="-285750">
              <a:buFont typeface="Arial" panose="020B0604020202020204" pitchFamily="34" charset="0"/>
              <a:buChar char="•"/>
            </a:pPr>
            <a:r>
              <a:rPr lang="en-GB" sz="1400" dirty="0" smtClean="0"/>
              <a:t>Run to the 1</a:t>
            </a:r>
            <a:r>
              <a:rPr lang="en-GB" sz="1400" baseline="30000" dirty="0" smtClean="0"/>
              <a:t>st</a:t>
            </a:r>
            <a:r>
              <a:rPr lang="en-GB" sz="1400" dirty="0" smtClean="0"/>
              <a:t> cone, collect and bring back to the start, then the 2</a:t>
            </a:r>
            <a:r>
              <a:rPr lang="en-GB" sz="1400" baseline="30000" dirty="0" smtClean="0"/>
              <a:t>nd</a:t>
            </a:r>
            <a:r>
              <a:rPr lang="en-GB" sz="1400" dirty="0" smtClean="0"/>
              <a:t> cone and return and then the 3</a:t>
            </a:r>
            <a:r>
              <a:rPr lang="en-GB" sz="1400" baseline="30000" dirty="0" smtClean="0"/>
              <a:t>rd</a:t>
            </a:r>
            <a:r>
              <a:rPr lang="en-GB" sz="1400" dirty="0" smtClean="0"/>
              <a:t> cone and then the 4</a:t>
            </a:r>
            <a:r>
              <a:rPr lang="en-GB" sz="1400" baseline="30000" dirty="0" smtClean="0"/>
              <a:t>th</a:t>
            </a:r>
            <a:r>
              <a:rPr lang="en-GB" sz="1400" dirty="0" smtClean="0"/>
              <a:t> and stop the timer. </a:t>
            </a:r>
          </a:p>
          <a:p>
            <a:pPr marL="285750" indent="-285750">
              <a:buFont typeface="Arial" panose="020B0604020202020204" pitchFamily="34" charset="0"/>
              <a:buChar char="•"/>
            </a:pPr>
            <a:r>
              <a:rPr lang="en-GB" sz="1400" dirty="0" smtClean="0"/>
              <a:t>Extra challenges: increase time, increase the distance of cones, change action e.g. side step, play against your friends and family, practice to improve your personal best.</a:t>
            </a:r>
            <a:endParaRPr lang="en-GB" sz="700" dirty="0" smtClean="0"/>
          </a:p>
        </p:txBody>
      </p:sp>
      <p:pic>
        <p:nvPicPr>
          <p:cNvPr id="9"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4825" t="23059" r="14825" b="24985"/>
          <a:stretch/>
        </p:blipFill>
        <p:spPr bwMode="auto">
          <a:xfrm>
            <a:off x="1043608" y="3429000"/>
            <a:ext cx="3394390" cy="1941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726030" y="3429000"/>
            <a:ext cx="3374363" cy="1815882"/>
          </a:xfrm>
          <a:prstGeom prst="rect">
            <a:avLst/>
          </a:prstGeom>
          <a:noFill/>
          <a:ln>
            <a:solidFill>
              <a:srgbClr val="FF0000"/>
            </a:solidFill>
          </a:ln>
        </p:spPr>
        <p:txBody>
          <a:bodyPr wrap="square" rtlCol="0">
            <a:spAutoFit/>
          </a:bodyPr>
          <a:lstStyle/>
          <a:p>
            <a:r>
              <a:rPr lang="en-GB" sz="1600" dirty="0" smtClean="0">
                <a:solidFill>
                  <a:srgbClr val="FF0000"/>
                </a:solidFill>
              </a:rPr>
              <a:t>Equipment:</a:t>
            </a:r>
            <a:r>
              <a:rPr lang="en-GB" sz="1600" dirty="0"/>
              <a:t> </a:t>
            </a:r>
            <a:r>
              <a:rPr lang="en-GB" sz="1600" dirty="0" smtClean="0"/>
              <a:t>4 cones, timer</a:t>
            </a:r>
          </a:p>
          <a:p>
            <a:endParaRPr lang="en-GB" dirty="0" smtClean="0"/>
          </a:p>
          <a:p>
            <a:endParaRPr lang="en-GB" dirty="0"/>
          </a:p>
          <a:p>
            <a:endParaRPr lang="en-GB" dirty="0" smtClean="0"/>
          </a:p>
          <a:p>
            <a:r>
              <a:rPr lang="en-GB" sz="1100" dirty="0" smtClean="0"/>
              <a:t>start</a:t>
            </a:r>
            <a:endParaRPr lang="en-GB" sz="1100" dirty="0"/>
          </a:p>
          <a:p>
            <a:endParaRPr lang="en-GB" dirty="0" smtClean="0"/>
          </a:p>
          <a:p>
            <a:pPr algn="ctr"/>
            <a:endParaRPr lang="en-GB" sz="1200" dirty="0" smtClean="0"/>
          </a:p>
        </p:txBody>
      </p:sp>
      <p:grpSp>
        <p:nvGrpSpPr>
          <p:cNvPr id="12" name="Group 11"/>
          <p:cNvGrpSpPr/>
          <p:nvPr/>
        </p:nvGrpSpPr>
        <p:grpSpPr>
          <a:xfrm>
            <a:off x="4848711" y="4397545"/>
            <a:ext cx="2113565" cy="148353"/>
            <a:chOff x="4848711" y="4397545"/>
            <a:chExt cx="2113565" cy="148353"/>
          </a:xfrm>
        </p:grpSpPr>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52623" y="4399848"/>
              <a:ext cx="155575"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64122" y="4399848"/>
              <a:ext cx="155575"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91219" y="4399848"/>
              <a:ext cx="158750"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04248" y="4397545"/>
              <a:ext cx="158028" cy="148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48711" y="4399848"/>
              <a:ext cx="155575" cy="146050"/>
            </a:xfrm>
            <a:prstGeom prst="rect">
              <a:avLst/>
            </a:prstGeom>
            <a:solidFill>
              <a:schemeClr val="bg1"/>
            </a:solidFill>
            <a:ln>
              <a:noFill/>
            </a:ln>
            <a:effectLst/>
          </p:spPr>
        </p:pic>
      </p:grpSp>
    </p:spTree>
    <p:extLst>
      <p:ext uri="{BB962C8B-B14F-4D97-AF65-F5344CB8AC3E}">
        <p14:creationId xmlns:p14="http://schemas.microsoft.com/office/powerpoint/2010/main" val="3208821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10999" b="-1"/>
          <a:stretch/>
        </p:blipFill>
        <p:spPr>
          <a:xfrm>
            <a:off x="20" y="10"/>
            <a:ext cx="9143980" cy="6857990"/>
          </a:xfrm>
          <a:prstGeom prst="rect">
            <a:avLst/>
          </a:prstGeom>
          <a:ln>
            <a:solidFill>
              <a:schemeClr val="bg1"/>
            </a:solidFill>
          </a:ln>
        </p:spPr>
      </p:pic>
      <p:sp>
        <p:nvSpPr>
          <p:cNvPr id="3" name="Rectangle 2"/>
          <p:cNvSpPr/>
          <p:nvPr/>
        </p:nvSpPr>
        <p:spPr>
          <a:xfrm>
            <a:off x="755576" y="692696"/>
            <a:ext cx="7632848" cy="5544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FF0000"/>
                </a:solidFill>
                <a:cs typeface="Arial" panose="020B0604020202020204" pitchFamily="34" charset="0"/>
              </a:rPr>
              <a:t>				</a:t>
            </a:r>
            <a:endParaRPr lang="en-GB" b="1" u="sng" dirty="0">
              <a:solidFill>
                <a:srgbClr val="FF0000"/>
              </a:solidFill>
              <a:cs typeface="Arial" panose="020B0604020202020204" pitchFamily="34" charset="0"/>
            </a:endParaRPr>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825" t="23059" r="14825" b="24985"/>
          <a:stretch/>
        </p:blipFill>
        <p:spPr bwMode="auto">
          <a:xfrm>
            <a:off x="1043608" y="3429000"/>
            <a:ext cx="3394390" cy="1941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048" y="832888"/>
            <a:ext cx="865632" cy="1011936"/>
          </a:xfrm>
          <a:prstGeom prst="rect">
            <a:avLst/>
          </a:prstGeom>
        </p:spPr>
      </p:pic>
      <p:pic>
        <p:nvPicPr>
          <p:cNvPr id="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8375" y="692697"/>
            <a:ext cx="1100049" cy="1239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3"/>
          <p:cNvSpPr txBox="1">
            <a:spLocks/>
          </p:cNvSpPr>
          <p:nvPr/>
        </p:nvSpPr>
        <p:spPr>
          <a:xfrm>
            <a:off x="1462392" y="1155258"/>
            <a:ext cx="6219215" cy="5859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600" b="1" dirty="0" smtClean="0">
                <a:solidFill>
                  <a:srgbClr val="FF0000"/>
                </a:solidFill>
              </a:rPr>
              <a:t>POTTERMUS</a:t>
            </a:r>
            <a:r>
              <a:rPr lang="en-GB" sz="2600" dirty="0" smtClean="0">
                <a:solidFill>
                  <a:srgbClr val="FF0000"/>
                </a:solidFill>
              </a:rPr>
              <a:t> </a:t>
            </a:r>
            <a:r>
              <a:rPr lang="en-GB" sz="2600" b="1" dirty="0" smtClean="0">
                <a:solidFill>
                  <a:srgbClr val="FF0000"/>
                </a:solidFill>
              </a:rPr>
              <a:t>ACTIVE HOMEWORK TASK</a:t>
            </a:r>
            <a:r>
              <a:rPr lang="en-GB" sz="2600" dirty="0" smtClean="0">
                <a:solidFill>
                  <a:srgbClr val="FF0000"/>
                </a:solidFill>
              </a:rPr>
              <a:t/>
            </a:r>
            <a:br>
              <a:rPr lang="en-GB" sz="2600" dirty="0" smtClean="0">
                <a:solidFill>
                  <a:srgbClr val="FF0000"/>
                </a:solidFill>
              </a:rPr>
            </a:br>
            <a:r>
              <a:rPr lang="en-GB" sz="2600" dirty="0" smtClean="0">
                <a:solidFill>
                  <a:srgbClr val="FF0000"/>
                </a:solidFill>
              </a:rPr>
              <a:t>‘Jumping’</a:t>
            </a:r>
            <a:endParaRPr lang="en-GB" sz="2600" dirty="0">
              <a:solidFill>
                <a:srgbClr val="FF0000"/>
              </a:solidFill>
            </a:endParaRPr>
          </a:p>
        </p:txBody>
      </p:sp>
      <p:sp>
        <p:nvSpPr>
          <p:cNvPr id="8" name="TextBox 7"/>
          <p:cNvSpPr txBox="1"/>
          <p:nvPr/>
        </p:nvSpPr>
        <p:spPr>
          <a:xfrm>
            <a:off x="1043618" y="1923620"/>
            <a:ext cx="7056784" cy="984885"/>
          </a:xfrm>
          <a:prstGeom prst="rect">
            <a:avLst/>
          </a:prstGeom>
          <a:noFill/>
          <a:ln>
            <a:solidFill>
              <a:srgbClr val="FF0000"/>
            </a:solidFill>
          </a:ln>
        </p:spPr>
        <p:txBody>
          <a:bodyPr wrap="square" rtlCol="0">
            <a:spAutoFit/>
          </a:bodyPr>
          <a:lstStyle/>
          <a:p>
            <a:pPr algn="ctr"/>
            <a:r>
              <a:rPr lang="en-GB" sz="1600" dirty="0" smtClean="0">
                <a:solidFill>
                  <a:srgbClr val="FF0000"/>
                </a:solidFill>
              </a:rPr>
              <a:t>SKIPPING CHALLENGE:</a:t>
            </a:r>
          </a:p>
          <a:p>
            <a:pPr marL="285750" indent="-285750">
              <a:buFont typeface="Arial" panose="020B0604020202020204" pitchFamily="34" charset="0"/>
              <a:buChar char="•"/>
            </a:pPr>
            <a:r>
              <a:rPr lang="en-GB" sz="1400" dirty="0" smtClean="0"/>
              <a:t>How many skips can you do in 30 seconds with a skipping rope.  </a:t>
            </a:r>
            <a:endParaRPr lang="en-GB" sz="1400" dirty="0"/>
          </a:p>
          <a:p>
            <a:pPr marL="285750" indent="-285750">
              <a:buFont typeface="Arial" panose="020B0604020202020204" pitchFamily="34" charset="0"/>
              <a:buChar char="•"/>
            </a:pPr>
            <a:r>
              <a:rPr lang="en-GB" sz="1400" dirty="0" smtClean="0"/>
              <a:t>Extra challenges: increase or decrease time</a:t>
            </a:r>
            <a:r>
              <a:rPr lang="en-GB" sz="1400" dirty="0"/>
              <a:t>, skip up and down an </a:t>
            </a:r>
            <a:r>
              <a:rPr lang="en-GB" sz="1400" dirty="0" smtClean="0"/>
              <a:t>area, play against your friends and family, practice to improve your personal best.</a:t>
            </a:r>
            <a:endParaRPr lang="en-GB" sz="700" dirty="0" smtClean="0"/>
          </a:p>
        </p:txBody>
      </p:sp>
      <p:pic>
        <p:nvPicPr>
          <p:cNvPr id="9" name="Picture 8" descr="http://premierleague-guidelines.s3-eu-west-1.amazonaws.com/app/uploads/2016/04/PL_Logo_primaryStars_RGB_Horizontal_HR-1500x555.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5856" y="5373216"/>
            <a:ext cx="2592288" cy="925817"/>
          </a:xfrm>
          <a:prstGeom prst="rect">
            <a:avLst/>
          </a:prstGeom>
          <a:noFill/>
          <a:ln>
            <a:noFill/>
          </a:ln>
        </p:spPr>
      </p:pic>
      <p:sp>
        <p:nvSpPr>
          <p:cNvPr id="10" name="TextBox 9"/>
          <p:cNvSpPr txBox="1"/>
          <p:nvPr/>
        </p:nvSpPr>
        <p:spPr>
          <a:xfrm>
            <a:off x="4726030" y="3429000"/>
            <a:ext cx="3374363" cy="1908215"/>
          </a:xfrm>
          <a:prstGeom prst="rect">
            <a:avLst/>
          </a:prstGeom>
          <a:noFill/>
          <a:ln>
            <a:solidFill>
              <a:srgbClr val="FF0000"/>
            </a:solidFill>
          </a:ln>
        </p:spPr>
        <p:txBody>
          <a:bodyPr wrap="square" rtlCol="0">
            <a:spAutoFit/>
          </a:bodyPr>
          <a:lstStyle/>
          <a:p>
            <a:r>
              <a:rPr lang="en-GB" sz="1600" dirty="0" smtClean="0">
                <a:solidFill>
                  <a:srgbClr val="FF0000"/>
                </a:solidFill>
              </a:rPr>
              <a:t>Equipment:</a:t>
            </a:r>
            <a:r>
              <a:rPr lang="en-GB" sz="1600" dirty="0"/>
              <a:t> </a:t>
            </a:r>
            <a:r>
              <a:rPr lang="en-GB" sz="1600" dirty="0" smtClean="0"/>
              <a:t>Skipping rope, timer</a:t>
            </a:r>
          </a:p>
          <a:p>
            <a:endParaRPr lang="en-GB" dirty="0" smtClean="0"/>
          </a:p>
          <a:p>
            <a:endParaRPr lang="en-GB" dirty="0"/>
          </a:p>
          <a:p>
            <a:endParaRPr lang="en-GB" dirty="0" smtClean="0"/>
          </a:p>
          <a:p>
            <a:endParaRPr lang="en-GB" dirty="0" smtClean="0"/>
          </a:p>
          <a:p>
            <a:endParaRPr lang="en-GB" dirty="0" smtClean="0"/>
          </a:p>
          <a:p>
            <a:pPr algn="ctr"/>
            <a:endParaRPr lang="en-GB" sz="1200" dirty="0" smtClean="0"/>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52011" y="3789731"/>
            <a:ext cx="1522399" cy="1186752"/>
          </a:xfrm>
          <a:prstGeom prst="rect">
            <a:avLst/>
          </a:prstGeom>
        </p:spPr>
      </p:pic>
    </p:spTree>
    <p:extLst>
      <p:ext uri="{BB962C8B-B14F-4D97-AF65-F5344CB8AC3E}">
        <p14:creationId xmlns:p14="http://schemas.microsoft.com/office/powerpoint/2010/main" val="830990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10999" b="-1"/>
          <a:stretch/>
        </p:blipFill>
        <p:spPr>
          <a:xfrm>
            <a:off x="20" y="10"/>
            <a:ext cx="9143980" cy="6857990"/>
          </a:xfrm>
          <a:prstGeom prst="rect">
            <a:avLst/>
          </a:prstGeom>
          <a:ln>
            <a:solidFill>
              <a:schemeClr val="bg1"/>
            </a:solidFill>
          </a:ln>
        </p:spPr>
      </p:pic>
      <p:sp>
        <p:nvSpPr>
          <p:cNvPr id="3" name="Rectangle 2"/>
          <p:cNvSpPr/>
          <p:nvPr/>
        </p:nvSpPr>
        <p:spPr>
          <a:xfrm>
            <a:off x="755576" y="692696"/>
            <a:ext cx="7632848" cy="5544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FF0000"/>
                </a:solidFill>
                <a:cs typeface="Arial" panose="020B0604020202020204" pitchFamily="34" charset="0"/>
              </a:rPr>
              <a:t>			</a:t>
            </a:r>
            <a:r>
              <a:rPr lang="en-GB">
                <a:solidFill>
                  <a:srgbClr val="FF0000"/>
                </a:solidFill>
                <a:cs typeface="Arial" panose="020B0604020202020204" pitchFamily="34" charset="0"/>
              </a:rPr>
              <a:t>	</a:t>
            </a:r>
            <a:endParaRPr lang="en-GB" b="1" u="sng" dirty="0">
              <a:solidFill>
                <a:srgbClr val="FF0000"/>
              </a:solidFill>
              <a:cs typeface="Arial" panose="020B060402020202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048" y="832888"/>
            <a:ext cx="865632" cy="1011936"/>
          </a:xfrm>
          <a:prstGeom prst="rect">
            <a:avLst/>
          </a:prstGeom>
        </p:spPr>
      </p:pic>
      <p:pic>
        <p:nvPicPr>
          <p:cNvPr id="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8375" y="692697"/>
            <a:ext cx="1100049" cy="1239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http://premierleague-guidelines.s3-eu-west-1.amazonaws.com/app/uploads/2016/04/PL_Logo_primaryStars_RGB_Horizontal_HR-1500x555.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5856" y="5373216"/>
            <a:ext cx="2592288" cy="925817"/>
          </a:xfrm>
          <a:prstGeom prst="rect">
            <a:avLst/>
          </a:prstGeom>
          <a:noFill/>
          <a:ln>
            <a:noFill/>
          </a:ln>
        </p:spPr>
      </p:pic>
      <p:sp>
        <p:nvSpPr>
          <p:cNvPr id="7" name="Title 3"/>
          <p:cNvSpPr txBox="1">
            <a:spLocks/>
          </p:cNvSpPr>
          <p:nvPr/>
        </p:nvSpPr>
        <p:spPr>
          <a:xfrm>
            <a:off x="1462392" y="1155258"/>
            <a:ext cx="6219215" cy="5859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600" b="1" dirty="0" smtClean="0">
                <a:solidFill>
                  <a:srgbClr val="FF0000"/>
                </a:solidFill>
              </a:rPr>
              <a:t>POTTERMUS</a:t>
            </a:r>
            <a:r>
              <a:rPr lang="en-GB" sz="2600" dirty="0" smtClean="0">
                <a:solidFill>
                  <a:srgbClr val="FF0000"/>
                </a:solidFill>
              </a:rPr>
              <a:t> </a:t>
            </a:r>
            <a:r>
              <a:rPr lang="en-GB" sz="2600" b="1" dirty="0" smtClean="0">
                <a:solidFill>
                  <a:srgbClr val="FF0000"/>
                </a:solidFill>
              </a:rPr>
              <a:t>ACTIVE HOMEWORK TASK</a:t>
            </a:r>
            <a:r>
              <a:rPr lang="en-GB" sz="2600" dirty="0" smtClean="0">
                <a:solidFill>
                  <a:srgbClr val="FF0000"/>
                </a:solidFill>
              </a:rPr>
              <a:t/>
            </a:r>
            <a:br>
              <a:rPr lang="en-GB" sz="2600" dirty="0" smtClean="0">
                <a:solidFill>
                  <a:srgbClr val="FF0000"/>
                </a:solidFill>
              </a:rPr>
            </a:br>
            <a:r>
              <a:rPr lang="en-GB" sz="2600" dirty="0" smtClean="0">
                <a:solidFill>
                  <a:srgbClr val="FF0000"/>
                </a:solidFill>
              </a:rPr>
              <a:t>‘Kicking’</a:t>
            </a:r>
            <a:endParaRPr lang="en-GB" sz="2600" dirty="0">
              <a:solidFill>
                <a:srgbClr val="FF0000"/>
              </a:solidFill>
            </a:endParaRPr>
          </a:p>
        </p:txBody>
      </p:sp>
      <p:sp>
        <p:nvSpPr>
          <p:cNvPr id="8" name="TextBox 7"/>
          <p:cNvSpPr txBox="1"/>
          <p:nvPr/>
        </p:nvSpPr>
        <p:spPr>
          <a:xfrm>
            <a:off x="1043618" y="1923620"/>
            <a:ext cx="7056784" cy="1200329"/>
          </a:xfrm>
          <a:prstGeom prst="rect">
            <a:avLst/>
          </a:prstGeom>
          <a:noFill/>
          <a:ln>
            <a:solidFill>
              <a:srgbClr val="FF0000"/>
            </a:solidFill>
          </a:ln>
        </p:spPr>
        <p:txBody>
          <a:bodyPr wrap="square" rtlCol="0">
            <a:spAutoFit/>
          </a:bodyPr>
          <a:lstStyle/>
          <a:p>
            <a:pPr algn="ctr"/>
            <a:r>
              <a:rPr lang="en-GB" sz="1600" dirty="0" smtClean="0">
                <a:solidFill>
                  <a:srgbClr val="FF0000"/>
                </a:solidFill>
              </a:rPr>
              <a:t>DRIBBLING CHALLENGE:</a:t>
            </a:r>
          </a:p>
          <a:p>
            <a:pPr marL="285750" indent="-285750">
              <a:buFont typeface="Arial" panose="020B0604020202020204" pitchFamily="34" charset="0"/>
              <a:buChar char="•"/>
            </a:pPr>
            <a:r>
              <a:rPr lang="en-GB" sz="1400" dirty="0" smtClean="0"/>
              <a:t>Dribble the ball with your feet in and out of each of the cones.  Repeat 3 times and time it.  Aim to improve your time with practice.</a:t>
            </a:r>
          </a:p>
          <a:p>
            <a:pPr marL="285750" indent="-285750">
              <a:buFont typeface="Arial" panose="020B0604020202020204" pitchFamily="34" charset="0"/>
              <a:buChar char="•"/>
            </a:pPr>
            <a:r>
              <a:rPr lang="en-GB" sz="1400" dirty="0" smtClean="0"/>
              <a:t>Extra challenges: increase or decrease the distance of cones, try to use right foot and then left foot, play against your friends and family, practice to improve your personal best.</a:t>
            </a:r>
            <a:endParaRPr lang="en-GB" sz="700" dirty="0" smtClean="0"/>
          </a:p>
        </p:txBody>
      </p:sp>
      <p:pic>
        <p:nvPicPr>
          <p:cNvPr id="9"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4825" t="23059" r="14825" b="24985"/>
          <a:stretch/>
        </p:blipFill>
        <p:spPr bwMode="auto">
          <a:xfrm>
            <a:off x="1043608" y="3429000"/>
            <a:ext cx="3394390" cy="1941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726030" y="3429000"/>
            <a:ext cx="3374363" cy="1815882"/>
          </a:xfrm>
          <a:prstGeom prst="rect">
            <a:avLst/>
          </a:prstGeom>
          <a:noFill/>
          <a:ln>
            <a:solidFill>
              <a:srgbClr val="FF0000"/>
            </a:solidFill>
          </a:ln>
        </p:spPr>
        <p:txBody>
          <a:bodyPr wrap="square" rtlCol="0">
            <a:spAutoFit/>
          </a:bodyPr>
          <a:lstStyle/>
          <a:p>
            <a:r>
              <a:rPr lang="en-GB" sz="1600" dirty="0" smtClean="0">
                <a:solidFill>
                  <a:srgbClr val="FF0000"/>
                </a:solidFill>
              </a:rPr>
              <a:t>Equipment:</a:t>
            </a:r>
            <a:r>
              <a:rPr lang="en-GB" sz="1600" dirty="0"/>
              <a:t> </a:t>
            </a:r>
            <a:r>
              <a:rPr lang="en-GB" sz="1600" dirty="0" smtClean="0"/>
              <a:t>4 cones, timer</a:t>
            </a:r>
          </a:p>
          <a:p>
            <a:endParaRPr lang="en-GB" dirty="0" smtClean="0"/>
          </a:p>
          <a:p>
            <a:endParaRPr lang="en-GB" dirty="0"/>
          </a:p>
          <a:p>
            <a:endParaRPr lang="en-GB" dirty="0" smtClean="0"/>
          </a:p>
          <a:p>
            <a:r>
              <a:rPr lang="en-GB" sz="1100" dirty="0" smtClean="0"/>
              <a:t>start</a:t>
            </a:r>
            <a:endParaRPr lang="en-GB" sz="1100" dirty="0"/>
          </a:p>
          <a:p>
            <a:endParaRPr lang="en-GB" dirty="0" smtClean="0"/>
          </a:p>
          <a:p>
            <a:pPr algn="ctr"/>
            <a:endParaRPr lang="en-GB" sz="1200" dirty="0" smtClean="0"/>
          </a:p>
        </p:txBody>
      </p:sp>
      <p:grpSp>
        <p:nvGrpSpPr>
          <p:cNvPr id="12" name="Group 11"/>
          <p:cNvGrpSpPr/>
          <p:nvPr/>
        </p:nvGrpSpPr>
        <p:grpSpPr>
          <a:xfrm>
            <a:off x="4848711" y="4397545"/>
            <a:ext cx="2113565" cy="148353"/>
            <a:chOff x="4848711" y="4397545"/>
            <a:chExt cx="2113565" cy="148353"/>
          </a:xfrm>
        </p:grpSpPr>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52623" y="4399848"/>
              <a:ext cx="155575"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64122" y="4399848"/>
              <a:ext cx="155575"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91219" y="4399848"/>
              <a:ext cx="158750"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04248" y="4397545"/>
              <a:ext cx="158028" cy="148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48711" y="4399848"/>
              <a:ext cx="155575" cy="146050"/>
            </a:xfrm>
            <a:prstGeom prst="rect">
              <a:avLst/>
            </a:prstGeom>
            <a:solidFill>
              <a:schemeClr val="bg1"/>
            </a:solidFill>
            <a:ln>
              <a:noFill/>
            </a:ln>
            <a:effectLst/>
          </p:spPr>
        </p:pic>
      </p:grpSp>
    </p:spTree>
    <p:extLst>
      <p:ext uri="{BB962C8B-B14F-4D97-AF65-F5344CB8AC3E}">
        <p14:creationId xmlns:p14="http://schemas.microsoft.com/office/powerpoint/2010/main" val="563749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10999" b="-1"/>
          <a:stretch/>
        </p:blipFill>
        <p:spPr>
          <a:xfrm>
            <a:off x="20" y="10"/>
            <a:ext cx="9143980" cy="6857990"/>
          </a:xfrm>
          <a:prstGeom prst="rect">
            <a:avLst/>
          </a:prstGeom>
          <a:ln>
            <a:solidFill>
              <a:schemeClr val="bg1"/>
            </a:solidFill>
          </a:ln>
        </p:spPr>
      </p:pic>
      <p:sp>
        <p:nvSpPr>
          <p:cNvPr id="3" name="Rectangle 2"/>
          <p:cNvSpPr/>
          <p:nvPr/>
        </p:nvSpPr>
        <p:spPr>
          <a:xfrm>
            <a:off x="755576" y="692696"/>
            <a:ext cx="7632848" cy="5544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FF0000"/>
                </a:solidFill>
                <a:cs typeface="Arial" panose="020B0604020202020204" pitchFamily="34" charset="0"/>
              </a:rPr>
              <a:t>				</a:t>
            </a:r>
            <a:endParaRPr lang="en-GB" b="1" u="sng" dirty="0">
              <a:solidFill>
                <a:srgbClr val="FF0000"/>
              </a:solidFill>
              <a:cs typeface="Arial" panose="020B0604020202020204" pitchFamily="34" charset="0"/>
            </a:endParaRPr>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825" t="23059" r="14825" b="24985"/>
          <a:stretch/>
        </p:blipFill>
        <p:spPr bwMode="auto">
          <a:xfrm>
            <a:off x="1043608" y="3429000"/>
            <a:ext cx="3394390" cy="1941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048" y="832888"/>
            <a:ext cx="865632" cy="1011936"/>
          </a:xfrm>
          <a:prstGeom prst="rect">
            <a:avLst/>
          </a:prstGeom>
        </p:spPr>
      </p:pic>
      <p:pic>
        <p:nvPicPr>
          <p:cNvPr id="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8375" y="692697"/>
            <a:ext cx="1100049" cy="1239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3"/>
          <p:cNvSpPr txBox="1">
            <a:spLocks/>
          </p:cNvSpPr>
          <p:nvPr/>
        </p:nvSpPr>
        <p:spPr>
          <a:xfrm>
            <a:off x="1462392" y="1155258"/>
            <a:ext cx="6219215" cy="5859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600" b="1" dirty="0" smtClean="0">
                <a:solidFill>
                  <a:srgbClr val="FF0000"/>
                </a:solidFill>
              </a:rPr>
              <a:t>POTTERMUS</a:t>
            </a:r>
            <a:r>
              <a:rPr lang="en-GB" sz="2600" dirty="0" smtClean="0">
                <a:solidFill>
                  <a:srgbClr val="FF0000"/>
                </a:solidFill>
              </a:rPr>
              <a:t> </a:t>
            </a:r>
            <a:r>
              <a:rPr lang="en-GB" sz="2600" b="1" dirty="0" smtClean="0">
                <a:solidFill>
                  <a:srgbClr val="FF0000"/>
                </a:solidFill>
              </a:rPr>
              <a:t>ACTIVE HOMEWORK TASK</a:t>
            </a:r>
            <a:r>
              <a:rPr lang="en-GB" sz="2600" dirty="0" smtClean="0">
                <a:solidFill>
                  <a:srgbClr val="FF0000"/>
                </a:solidFill>
              </a:rPr>
              <a:t/>
            </a:r>
            <a:br>
              <a:rPr lang="en-GB" sz="2600" dirty="0" smtClean="0">
                <a:solidFill>
                  <a:srgbClr val="FF0000"/>
                </a:solidFill>
              </a:rPr>
            </a:br>
            <a:r>
              <a:rPr lang="en-GB" sz="2600" dirty="0" smtClean="0">
                <a:solidFill>
                  <a:srgbClr val="FF0000"/>
                </a:solidFill>
              </a:rPr>
              <a:t>‘Catching’</a:t>
            </a:r>
            <a:endParaRPr lang="en-GB" sz="2600" dirty="0">
              <a:solidFill>
                <a:srgbClr val="FF0000"/>
              </a:solidFill>
            </a:endParaRPr>
          </a:p>
        </p:txBody>
      </p:sp>
      <p:sp>
        <p:nvSpPr>
          <p:cNvPr id="8" name="TextBox 7"/>
          <p:cNvSpPr txBox="1"/>
          <p:nvPr/>
        </p:nvSpPr>
        <p:spPr>
          <a:xfrm>
            <a:off x="1043618" y="1923620"/>
            <a:ext cx="7056784" cy="1200329"/>
          </a:xfrm>
          <a:prstGeom prst="rect">
            <a:avLst/>
          </a:prstGeom>
          <a:noFill/>
          <a:ln>
            <a:solidFill>
              <a:srgbClr val="FF0000"/>
            </a:solidFill>
          </a:ln>
        </p:spPr>
        <p:txBody>
          <a:bodyPr wrap="square" rtlCol="0">
            <a:spAutoFit/>
          </a:bodyPr>
          <a:lstStyle/>
          <a:p>
            <a:pPr algn="ctr"/>
            <a:r>
              <a:rPr lang="en-GB" sz="1600" dirty="0" smtClean="0">
                <a:solidFill>
                  <a:srgbClr val="FF0000"/>
                </a:solidFill>
              </a:rPr>
              <a:t>CATCHING CHALLENGE:</a:t>
            </a:r>
          </a:p>
          <a:p>
            <a:pPr marL="285750" indent="-285750">
              <a:buFont typeface="Arial" panose="020B0604020202020204" pitchFamily="34" charset="0"/>
              <a:buChar char="•"/>
            </a:pPr>
            <a:r>
              <a:rPr lang="en-GB" sz="1400" dirty="0" smtClean="0"/>
              <a:t>Complete a 2 handed catch, 1 handed, opposite hand, left hand to right hand then right hand to left and finish with a clap.  Extend to ball going above head for each throw.</a:t>
            </a:r>
          </a:p>
          <a:p>
            <a:pPr marL="285750" indent="-285750">
              <a:buFont typeface="Arial" panose="020B0604020202020204" pitchFamily="34" charset="0"/>
              <a:buChar char="•"/>
            </a:pPr>
            <a:r>
              <a:rPr lang="en-GB" sz="1400" dirty="0" smtClean="0"/>
              <a:t>Extra challenges: increase time, increase number of catches, change the size of ball, play against your friends and family, practice to improve your personal best.</a:t>
            </a:r>
            <a:endParaRPr lang="en-GB" sz="700" dirty="0" smtClean="0"/>
          </a:p>
        </p:txBody>
      </p:sp>
      <p:pic>
        <p:nvPicPr>
          <p:cNvPr id="9" name="Picture 8" descr="http://premierleague-guidelines.s3-eu-west-1.amazonaws.com/app/uploads/2016/04/PL_Logo_primaryStars_RGB_Horizontal_HR-1500x555.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5856" y="5373216"/>
            <a:ext cx="2592288" cy="925817"/>
          </a:xfrm>
          <a:prstGeom prst="rect">
            <a:avLst/>
          </a:prstGeom>
          <a:noFill/>
          <a:ln>
            <a:noFill/>
          </a:ln>
        </p:spPr>
      </p:pic>
      <p:sp>
        <p:nvSpPr>
          <p:cNvPr id="10" name="TextBox 9"/>
          <p:cNvSpPr txBox="1"/>
          <p:nvPr/>
        </p:nvSpPr>
        <p:spPr>
          <a:xfrm>
            <a:off x="4726030" y="3429000"/>
            <a:ext cx="3374363" cy="1908215"/>
          </a:xfrm>
          <a:prstGeom prst="rect">
            <a:avLst/>
          </a:prstGeom>
          <a:noFill/>
          <a:ln>
            <a:solidFill>
              <a:srgbClr val="FF0000"/>
            </a:solidFill>
          </a:ln>
        </p:spPr>
        <p:txBody>
          <a:bodyPr wrap="square" rtlCol="0">
            <a:spAutoFit/>
          </a:bodyPr>
          <a:lstStyle/>
          <a:p>
            <a:r>
              <a:rPr lang="en-GB" sz="1600" dirty="0" smtClean="0">
                <a:solidFill>
                  <a:srgbClr val="FF0000"/>
                </a:solidFill>
              </a:rPr>
              <a:t>Equipment:</a:t>
            </a:r>
            <a:r>
              <a:rPr lang="en-GB" sz="1600" dirty="0"/>
              <a:t> </a:t>
            </a:r>
            <a:r>
              <a:rPr lang="en-GB" sz="1600" dirty="0" smtClean="0"/>
              <a:t>Ball or bean bag</a:t>
            </a:r>
          </a:p>
          <a:p>
            <a:endParaRPr lang="en-GB" dirty="0" smtClean="0"/>
          </a:p>
          <a:p>
            <a:endParaRPr lang="en-GB" dirty="0"/>
          </a:p>
          <a:p>
            <a:endParaRPr lang="en-GB" dirty="0" smtClean="0"/>
          </a:p>
          <a:p>
            <a:endParaRPr lang="en-GB" dirty="0" smtClean="0"/>
          </a:p>
          <a:p>
            <a:endParaRPr lang="en-GB" dirty="0" smtClean="0"/>
          </a:p>
          <a:p>
            <a:pPr algn="ctr"/>
            <a:endParaRPr lang="en-GB" sz="1200" dirty="0" smtClean="0"/>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02061" y="4208822"/>
            <a:ext cx="31115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2062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10999" b="-1"/>
          <a:stretch/>
        </p:blipFill>
        <p:spPr>
          <a:xfrm>
            <a:off x="20" y="10"/>
            <a:ext cx="9143980" cy="6857990"/>
          </a:xfrm>
          <a:prstGeom prst="rect">
            <a:avLst/>
          </a:prstGeom>
          <a:ln>
            <a:solidFill>
              <a:schemeClr val="bg1"/>
            </a:solidFill>
          </a:ln>
        </p:spPr>
      </p:pic>
      <p:sp>
        <p:nvSpPr>
          <p:cNvPr id="3" name="Rectangle 2"/>
          <p:cNvSpPr/>
          <p:nvPr/>
        </p:nvSpPr>
        <p:spPr>
          <a:xfrm>
            <a:off x="755576" y="692696"/>
            <a:ext cx="7632848" cy="5544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FF0000"/>
                </a:solidFill>
                <a:cs typeface="Arial" panose="020B0604020202020204" pitchFamily="34" charset="0"/>
              </a:rPr>
              <a:t>				</a:t>
            </a:r>
            <a:endParaRPr lang="en-GB" b="1" u="sng" dirty="0">
              <a:solidFill>
                <a:srgbClr val="FF0000"/>
              </a:solidFill>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048" y="832888"/>
            <a:ext cx="865632" cy="1011936"/>
          </a:xfrm>
          <a:prstGeom prst="rect">
            <a:avLst/>
          </a:prstGeom>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8375" y="692697"/>
            <a:ext cx="1100049" cy="1239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http://premierleague-guidelines.s3-eu-west-1.amazonaws.com/app/uploads/2016/04/PL_Logo_primaryStars_RGB_Horizontal_HR-1500x555.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5856" y="5373216"/>
            <a:ext cx="2592288" cy="925817"/>
          </a:xfrm>
          <a:prstGeom prst="rect">
            <a:avLst/>
          </a:prstGeom>
          <a:noFill/>
          <a:ln>
            <a:noFill/>
          </a:ln>
        </p:spPr>
      </p:pic>
      <p:pic>
        <p:nvPicPr>
          <p:cNvPr id="7"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825" t="23059" r="14825" b="24985"/>
          <a:stretch/>
        </p:blipFill>
        <p:spPr bwMode="auto">
          <a:xfrm>
            <a:off x="1043608" y="3429000"/>
            <a:ext cx="3394390" cy="1941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031969" y="1923620"/>
            <a:ext cx="7056784" cy="1415772"/>
          </a:xfrm>
          <a:prstGeom prst="rect">
            <a:avLst/>
          </a:prstGeom>
          <a:noFill/>
          <a:ln>
            <a:solidFill>
              <a:srgbClr val="FF0000"/>
            </a:solidFill>
          </a:ln>
        </p:spPr>
        <p:txBody>
          <a:bodyPr wrap="square" rtlCol="0">
            <a:spAutoFit/>
          </a:bodyPr>
          <a:lstStyle/>
          <a:p>
            <a:pPr algn="ctr"/>
            <a:r>
              <a:rPr lang="en-GB" sz="1600" dirty="0" smtClean="0">
                <a:solidFill>
                  <a:srgbClr val="FF0000"/>
                </a:solidFill>
              </a:rPr>
              <a:t> BEANBAG ON THE MOVE CHALLENGE:</a:t>
            </a:r>
          </a:p>
          <a:p>
            <a:pPr marL="285750" indent="-285750">
              <a:buFont typeface="Arial" panose="020B0604020202020204" pitchFamily="34" charset="0"/>
              <a:buChar char="•"/>
            </a:pPr>
            <a:r>
              <a:rPr lang="en-GB" sz="1400" dirty="0" smtClean="0"/>
              <a:t>Start with a bean bag on one cone. Move the beanbag to the opposite cone and return back to the start. How many times can you do this in 30 seconds?  Use side steps, hopping, jumping with 2 feet or think of your own actions.</a:t>
            </a:r>
          </a:p>
          <a:p>
            <a:pPr marL="285750" indent="-285750">
              <a:buFont typeface="Arial" panose="020B0604020202020204" pitchFamily="34" charset="0"/>
              <a:buChar char="•"/>
            </a:pPr>
            <a:r>
              <a:rPr lang="en-GB" sz="1400" dirty="0" smtClean="0"/>
              <a:t>Extra challenges: increase time, increase the distance of the cones, play against your friends and family, practice to improve your personal best.</a:t>
            </a:r>
            <a:endParaRPr lang="en-GB" sz="700" dirty="0" smtClean="0"/>
          </a:p>
        </p:txBody>
      </p:sp>
      <p:sp>
        <p:nvSpPr>
          <p:cNvPr id="9" name="Title 3"/>
          <p:cNvSpPr txBox="1">
            <a:spLocks/>
          </p:cNvSpPr>
          <p:nvPr/>
        </p:nvSpPr>
        <p:spPr>
          <a:xfrm>
            <a:off x="1462392" y="1155258"/>
            <a:ext cx="6219215" cy="5859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600" b="1" dirty="0" smtClean="0">
                <a:solidFill>
                  <a:srgbClr val="FF0000"/>
                </a:solidFill>
              </a:rPr>
              <a:t>POTTERMUS</a:t>
            </a:r>
            <a:r>
              <a:rPr lang="en-GB" sz="2600" dirty="0" smtClean="0">
                <a:solidFill>
                  <a:srgbClr val="FF0000"/>
                </a:solidFill>
              </a:rPr>
              <a:t> </a:t>
            </a:r>
            <a:r>
              <a:rPr lang="en-GB" sz="2600" b="1" dirty="0" smtClean="0">
                <a:solidFill>
                  <a:srgbClr val="FF0000"/>
                </a:solidFill>
              </a:rPr>
              <a:t>ACTIVE HOMEWORK TASK</a:t>
            </a:r>
            <a:r>
              <a:rPr lang="en-GB" sz="2600" dirty="0" smtClean="0">
                <a:solidFill>
                  <a:srgbClr val="FF0000"/>
                </a:solidFill>
              </a:rPr>
              <a:t/>
            </a:r>
            <a:br>
              <a:rPr lang="en-GB" sz="2600" dirty="0" smtClean="0">
                <a:solidFill>
                  <a:srgbClr val="FF0000"/>
                </a:solidFill>
              </a:rPr>
            </a:br>
            <a:r>
              <a:rPr lang="en-GB" sz="2600" dirty="0" smtClean="0">
                <a:solidFill>
                  <a:srgbClr val="FF0000"/>
                </a:solidFill>
              </a:rPr>
              <a:t>‘Agility’</a:t>
            </a:r>
            <a:endParaRPr lang="en-GB" sz="2600" dirty="0">
              <a:solidFill>
                <a:srgbClr val="FF0000"/>
              </a:solidFill>
            </a:endParaRPr>
          </a:p>
        </p:txBody>
      </p:sp>
      <p:sp>
        <p:nvSpPr>
          <p:cNvPr id="10" name="TextBox 9"/>
          <p:cNvSpPr txBox="1"/>
          <p:nvPr/>
        </p:nvSpPr>
        <p:spPr>
          <a:xfrm>
            <a:off x="4726030" y="3429000"/>
            <a:ext cx="3374363" cy="1815882"/>
          </a:xfrm>
          <a:prstGeom prst="rect">
            <a:avLst/>
          </a:prstGeom>
          <a:noFill/>
          <a:ln>
            <a:solidFill>
              <a:srgbClr val="FF0000"/>
            </a:solidFill>
          </a:ln>
        </p:spPr>
        <p:txBody>
          <a:bodyPr wrap="square" rtlCol="0">
            <a:spAutoFit/>
          </a:bodyPr>
          <a:lstStyle/>
          <a:p>
            <a:r>
              <a:rPr lang="en-GB" sz="1600" dirty="0" smtClean="0">
                <a:solidFill>
                  <a:srgbClr val="FF0000"/>
                </a:solidFill>
              </a:rPr>
              <a:t>Equipment:</a:t>
            </a:r>
            <a:r>
              <a:rPr lang="en-GB" sz="1600" dirty="0" smtClean="0"/>
              <a:t> beanbag, cones, timer</a:t>
            </a:r>
          </a:p>
          <a:p>
            <a:endParaRPr lang="en-GB" dirty="0" smtClean="0"/>
          </a:p>
          <a:p>
            <a:endParaRPr lang="en-GB" dirty="0"/>
          </a:p>
          <a:p>
            <a:endParaRPr lang="en-GB" dirty="0" smtClean="0"/>
          </a:p>
          <a:p>
            <a:endParaRPr lang="en-GB" sz="1100" dirty="0" smtClean="0"/>
          </a:p>
          <a:p>
            <a:pPr algn="ctr"/>
            <a:endParaRPr lang="en-GB" dirty="0" smtClean="0"/>
          </a:p>
          <a:p>
            <a:pPr algn="ctr"/>
            <a:r>
              <a:rPr lang="en-GB" sz="1200" dirty="0" smtClean="0"/>
              <a:t>start</a:t>
            </a:r>
          </a:p>
        </p:txBody>
      </p:sp>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27758" y="3861048"/>
            <a:ext cx="216530" cy="203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a:off x="5724127" y="3861048"/>
            <a:ext cx="184163" cy="175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p:cNvCxnSpPr/>
          <p:nvPr/>
        </p:nvCxnSpPr>
        <p:spPr>
          <a:xfrm>
            <a:off x="5940152" y="3891968"/>
            <a:ext cx="8876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908290" y="4036832"/>
            <a:ext cx="8876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507374" y="4215960"/>
            <a:ext cx="348285"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908290" y="4221088"/>
            <a:ext cx="391902" cy="7149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5732302" y="4221088"/>
            <a:ext cx="432050" cy="7296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6588224" y="4293852"/>
            <a:ext cx="347799" cy="6762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52933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986</TotalTime>
  <Words>2388</Words>
  <Application>Microsoft Office PowerPoint</Application>
  <PresentationFormat>On-screen Show (4:3)</PresentationFormat>
  <Paragraphs>317</Paragraphs>
  <Slides>27</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POTTERMUS PRIMARY STARS CHALLENGE</dc:title>
  <dc:creator>Deborah O’Neill</dc:creator>
  <cp:lastModifiedBy>Richard Adams</cp:lastModifiedBy>
  <cp:revision>139</cp:revision>
  <cp:lastPrinted>2019-01-15T10:33:03Z</cp:lastPrinted>
  <dcterms:created xsi:type="dcterms:W3CDTF">2017-07-05T11:20:24Z</dcterms:created>
  <dcterms:modified xsi:type="dcterms:W3CDTF">2020-04-02T09:37:07Z</dcterms:modified>
</cp:coreProperties>
</file>